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3"/>
  </p:notesMasterIdLst>
  <p:handoutMasterIdLst>
    <p:handoutMasterId r:id="rId114"/>
  </p:handoutMasterIdLst>
  <p:sldIdLst>
    <p:sldId id="256" r:id="rId5"/>
    <p:sldId id="261" r:id="rId6"/>
    <p:sldId id="264" r:id="rId7"/>
    <p:sldId id="265" r:id="rId8"/>
    <p:sldId id="263" r:id="rId9"/>
    <p:sldId id="266" r:id="rId10"/>
    <p:sldId id="267" r:id="rId11"/>
    <p:sldId id="262" r:id="rId12"/>
    <p:sldId id="365" r:id="rId13"/>
    <p:sldId id="367" r:id="rId14"/>
    <p:sldId id="268" r:id="rId15"/>
    <p:sldId id="366" r:id="rId16"/>
    <p:sldId id="270" r:id="rId17"/>
    <p:sldId id="272" r:id="rId18"/>
    <p:sldId id="273" r:id="rId19"/>
    <p:sldId id="271" r:id="rId20"/>
    <p:sldId id="274" r:id="rId21"/>
    <p:sldId id="275" r:id="rId22"/>
    <p:sldId id="363"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308" r:id="rId36"/>
    <p:sldId id="357" r:id="rId37"/>
    <p:sldId id="356" r:id="rId38"/>
    <p:sldId id="358" r:id="rId39"/>
    <p:sldId id="361" r:id="rId40"/>
    <p:sldId id="289" r:id="rId41"/>
    <p:sldId id="290" r:id="rId42"/>
    <p:sldId id="288" r:id="rId43"/>
    <p:sldId id="298" r:id="rId44"/>
    <p:sldId id="319" r:id="rId45"/>
    <p:sldId id="295" r:id="rId46"/>
    <p:sldId id="292" r:id="rId47"/>
    <p:sldId id="321" r:id="rId48"/>
    <p:sldId id="322" r:id="rId49"/>
    <p:sldId id="324" r:id="rId50"/>
    <p:sldId id="323" r:id="rId51"/>
    <p:sldId id="327" r:id="rId52"/>
    <p:sldId id="326" r:id="rId53"/>
    <p:sldId id="328" r:id="rId54"/>
    <p:sldId id="296" r:id="rId55"/>
    <p:sldId id="297" r:id="rId56"/>
    <p:sldId id="299" r:id="rId57"/>
    <p:sldId id="300" r:id="rId58"/>
    <p:sldId id="301" r:id="rId59"/>
    <p:sldId id="302" r:id="rId60"/>
    <p:sldId id="303" r:id="rId61"/>
    <p:sldId id="307" r:id="rId62"/>
    <p:sldId id="306" r:id="rId63"/>
    <p:sldId id="309" r:id="rId64"/>
    <p:sldId id="310" r:id="rId65"/>
    <p:sldId id="305" r:id="rId66"/>
    <p:sldId id="340" r:id="rId67"/>
    <p:sldId id="325" r:id="rId68"/>
    <p:sldId id="329" r:id="rId69"/>
    <p:sldId id="331" r:id="rId70"/>
    <p:sldId id="332" r:id="rId71"/>
    <p:sldId id="330" r:id="rId72"/>
    <p:sldId id="360" r:id="rId73"/>
    <p:sldId id="311" r:id="rId74"/>
    <p:sldId id="313" r:id="rId75"/>
    <p:sldId id="315" r:id="rId76"/>
    <p:sldId id="343" r:id="rId77"/>
    <p:sldId id="348" r:id="rId78"/>
    <p:sldId id="333" r:id="rId79"/>
    <p:sldId id="334" r:id="rId80"/>
    <p:sldId id="338" r:id="rId81"/>
    <p:sldId id="339" r:id="rId82"/>
    <p:sldId id="342" r:id="rId83"/>
    <p:sldId id="341" r:id="rId84"/>
    <p:sldId id="335" r:id="rId85"/>
    <p:sldId id="336" r:id="rId86"/>
    <p:sldId id="337" r:id="rId87"/>
    <p:sldId id="344" r:id="rId88"/>
    <p:sldId id="314" r:id="rId89"/>
    <p:sldId id="316" r:id="rId90"/>
    <p:sldId id="345" r:id="rId91"/>
    <p:sldId id="317" r:id="rId92"/>
    <p:sldId id="349" r:id="rId93"/>
    <p:sldId id="350" r:id="rId94"/>
    <p:sldId id="359" r:id="rId95"/>
    <p:sldId id="373" r:id="rId96"/>
    <p:sldId id="370" r:id="rId97"/>
    <p:sldId id="368" r:id="rId98"/>
    <p:sldId id="369" r:id="rId99"/>
    <p:sldId id="371" r:id="rId100"/>
    <p:sldId id="372" r:id="rId101"/>
    <p:sldId id="318" r:id="rId102"/>
    <p:sldId id="346" r:id="rId103"/>
    <p:sldId id="347" r:id="rId104"/>
    <p:sldId id="362" r:id="rId105"/>
    <p:sldId id="320" r:id="rId106"/>
    <p:sldId id="351" r:id="rId107"/>
    <p:sldId id="352" r:id="rId108"/>
    <p:sldId id="353" r:id="rId109"/>
    <p:sldId id="364" r:id="rId110"/>
    <p:sldId id="304" r:id="rId111"/>
    <p:sldId id="355" r:id="rId11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227"/>
    <a:srgbClr val="3D3029"/>
    <a:srgbClr val="FFFF00"/>
    <a:srgbClr val="747679"/>
    <a:srgbClr val="000000"/>
    <a:srgbClr val="BAB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CC693-BD83-441A-9A81-2AFA63331436}" v="713" dt="2019-09-12T15:03:54.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4660"/>
  </p:normalViewPr>
  <p:slideViewPr>
    <p:cSldViewPr snapToGrid="0" snapToObjects="1">
      <p:cViewPr>
        <p:scale>
          <a:sx n="75" d="100"/>
          <a:sy n="75" d="100"/>
        </p:scale>
        <p:origin x="300" y="7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Glover" userId="01467a90-d4f5-454b-aa5f-891feffaa140" providerId="ADAL" clId="{8C77826E-6DDA-4BA5-B573-EAE891EE4B6A}"/>
    <pc:docChg chg="undo custSel addSld delSld modSld">
      <pc:chgData name="Julie Glover" userId="01467a90-d4f5-454b-aa5f-891feffaa140" providerId="ADAL" clId="{8C77826E-6DDA-4BA5-B573-EAE891EE4B6A}" dt="2019-09-12T15:03:54.658" v="3018"/>
      <pc:docMkLst>
        <pc:docMk/>
      </pc:docMkLst>
      <pc:sldChg chg="modAnim">
        <pc:chgData name="Julie Glover" userId="01467a90-d4f5-454b-aa5f-891feffaa140" providerId="ADAL" clId="{8C77826E-6DDA-4BA5-B573-EAE891EE4B6A}" dt="2019-09-12T13:55:11.491" v="31"/>
        <pc:sldMkLst>
          <pc:docMk/>
          <pc:sldMk cId="4072792051" sldId="262"/>
        </pc:sldMkLst>
      </pc:sldChg>
      <pc:sldChg chg="modSp modAnim">
        <pc:chgData name="Julie Glover" userId="01467a90-d4f5-454b-aa5f-891feffaa140" providerId="ADAL" clId="{8C77826E-6DDA-4BA5-B573-EAE891EE4B6A}" dt="2019-09-12T13:53:35.180" v="25"/>
        <pc:sldMkLst>
          <pc:docMk/>
          <pc:sldMk cId="1582333377" sldId="264"/>
        </pc:sldMkLst>
        <pc:spChg chg="mod">
          <ac:chgData name="Julie Glover" userId="01467a90-d4f5-454b-aa5f-891feffaa140" providerId="ADAL" clId="{8C77826E-6DDA-4BA5-B573-EAE891EE4B6A}" dt="2019-09-12T13:49:43.968" v="2" actId="207"/>
          <ac:spMkLst>
            <pc:docMk/>
            <pc:sldMk cId="1582333377" sldId="264"/>
            <ac:spMk id="3" creationId="{C8C09407-7E8B-445F-A7C3-B1B24818D957}"/>
          </ac:spMkLst>
        </pc:spChg>
      </pc:sldChg>
      <pc:sldChg chg="modAnim">
        <pc:chgData name="Julie Glover" userId="01467a90-d4f5-454b-aa5f-891feffaa140" providerId="ADAL" clId="{8C77826E-6DDA-4BA5-B573-EAE891EE4B6A}" dt="2019-09-12T13:54:33.381" v="27"/>
        <pc:sldMkLst>
          <pc:docMk/>
          <pc:sldMk cId="3992279417" sldId="267"/>
        </pc:sldMkLst>
      </pc:sldChg>
      <pc:sldChg chg="modSp del">
        <pc:chgData name="Julie Glover" userId="01467a90-d4f5-454b-aa5f-891feffaa140" providerId="ADAL" clId="{8C77826E-6DDA-4BA5-B573-EAE891EE4B6A}" dt="2019-09-12T13:57:52.828" v="51" actId="2696"/>
        <pc:sldMkLst>
          <pc:docMk/>
          <pc:sldMk cId="1563415307" sldId="269"/>
        </pc:sldMkLst>
        <pc:spChg chg="mod">
          <ac:chgData name="Julie Glover" userId="01467a90-d4f5-454b-aa5f-891feffaa140" providerId="ADAL" clId="{8C77826E-6DDA-4BA5-B573-EAE891EE4B6A}" dt="2019-09-12T13:57:48.236" v="49"/>
          <ac:spMkLst>
            <pc:docMk/>
            <pc:sldMk cId="1563415307" sldId="269"/>
            <ac:spMk id="5" creationId="{1E2DDD1B-5FD8-4500-B0FC-212D6CC671A1}"/>
          </ac:spMkLst>
        </pc:spChg>
        <pc:picChg chg="mod">
          <ac:chgData name="Julie Glover" userId="01467a90-d4f5-454b-aa5f-891feffaa140" providerId="ADAL" clId="{8C77826E-6DDA-4BA5-B573-EAE891EE4B6A}" dt="2019-09-12T13:55:32.476" v="33" actId="1036"/>
          <ac:picMkLst>
            <pc:docMk/>
            <pc:sldMk cId="1563415307" sldId="269"/>
            <ac:picMk id="17" creationId="{03B000C4-3DD9-47AD-8A76-492C8E6B45E2}"/>
          </ac:picMkLst>
        </pc:picChg>
      </pc:sldChg>
      <pc:sldChg chg="modAnim">
        <pc:chgData name="Julie Glover" userId="01467a90-d4f5-454b-aa5f-891feffaa140" providerId="ADAL" clId="{8C77826E-6DDA-4BA5-B573-EAE891EE4B6A}" dt="2019-09-12T13:55:55.525" v="35"/>
        <pc:sldMkLst>
          <pc:docMk/>
          <pc:sldMk cId="625089070" sldId="270"/>
        </pc:sldMkLst>
      </pc:sldChg>
      <pc:sldChg chg="modAnim">
        <pc:chgData name="Julie Glover" userId="01467a90-d4f5-454b-aa5f-891feffaa140" providerId="ADAL" clId="{8C77826E-6DDA-4BA5-B573-EAE891EE4B6A}" dt="2019-09-12T14:00:10.691" v="66"/>
        <pc:sldMkLst>
          <pc:docMk/>
          <pc:sldMk cId="3436622278" sldId="271"/>
        </pc:sldMkLst>
      </pc:sldChg>
      <pc:sldChg chg="modAnim">
        <pc:chgData name="Julie Glover" userId="01467a90-d4f5-454b-aa5f-891feffaa140" providerId="ADAL" clId="{8C77826E-6DDA-4BA5-B573-EAE891EE4B6A}" dt="2019-09-12T13:58:28.665" v="55"/>
        <pc:sldMkLst>
          <pc:docMk/>
          <pc:sldMk cId="3158037229" sldId="272"/>
        </pc:sldMkLst>
      </pc:sldChg>
      <pc:sldChg chg="modAnim">
        <pc:chgData name="Julie Glover" userId="01467a90-d4f5-454b-aa5f-891feffaa140" providerId="ADAL" clId="{8C77826E-6DDA-4BA5-B573-EAE891EE4B6A}" dt="2019-09-12T13:59:25.125" v="64"/>
        <pc:sldMkLst>
          <pc:docMk/>
          <pc:sldMk cId="3460701368" sldId="273"/>
        </pc:sldMkLst>
      </pc:sldChg>
      <pc:sldChg chg="modSp modAnim">
        <pc:chgData name="Julie Glover" userId="01467a90-d4f5-454b-aa5f-891feffaa140" providerId="ADAL" clId="{8C77826E-6DDA-4BA5-B573-EAE891EE4B6A}" dt="2019-09-12T14:00:38" v="73"/>
        <pc:sldMkLst>
          <pc:docMk/>
          <pc:sldMk cId="1200370768" sldId="274"/>
        </pc:sldMkLst>
        <pc:spChg chg="mod">
          <ac:chgData name="Julie Glover" userId="01467a90-d4f5-454b-aa5f-891feffaa140" providerId="ADAL" clId="{8C77826E-6DDA-4BA5-B573-EAE891EE4B6A}" dt="2019-09-12T14:00:35.990" v="72" actId="1076"/>
          <ac:spMkLst>
            <pc:docMk/>
            <pc:sldMk cId="1200370768" sldId="274"/>
            <ac:spMk id="6" creationId="{7B077413-C0F8-4A2A-B0B9-304D2AABC54E}"/>
          </ac:spMkLst>
        </pc:spChg>
      </pc:sldChg>
      <pc:sldChg chg="modAnim">
        <pc:chgData name="Julie Glover" userId="01467a90-d4f5-454b-aa5f-891feffaa140" providerId="ADAL" clId="{8C77826E-6DDA-4BA5-B573-EAE891EE4B6A}" dt="2019-09-12T14:01:25.661" v="83"/>
        <pc:sldMkLst>
          <pc:docMk/>
          <pc:sldMk cId="2473880791" sldId="275"/>
        </pc:sldMkLst>
      </pc:sldChg>
      <pc:sldChg chg="modAnim">
        <pc:chgData name="Julie Glover" userId="01467a90-d4f5-454b-aa5f-891feffaa140" providerId="ADAL" clId="{8C77826E-6DDA-4BA5-B573-EAE891EE4B6A}" dt="2019-09-12T14:02:26.525" v="89"/>
        <pc:sldMkLst>
          <pc:docMk/>
          <pc:sldMk cId="2229157420" sldId="277"/>
        </pc:sldMkLst>
      </pc:sldChg>
      <pc:sldChg chg="modAnim">
        <pc:chgData name="Julie Glover" userId="01467a90-d4f5-454b-aa5f-891feffaa140" providerId="ADAL" clId="{8C77826E-6DDA-4BA5-B573-EAE891EE4B6A}" dt="2019-09-12T14:02:51.728" v="91"/>
        <pc:sldMkLst>
          <pc:docMk/>
          <pc:sldMk cId="1640863926" sldId="279"/>
        </pc:sldMkLst>
      </pc:sldChg>
      <pc:sldChg chg="modAnim">
        <pc:chgData name="Julie Glover" userId="01467a90-d4f5-454b-aa5f-891feffaa140" providerId="ADAL" clId="{8C77826E-6DDA-4BA5-B573-EAE891EE4B6A}" dt="2019-09-12T14:03:02.004" v="93"/>
        <pc:sldMkLst>
          <pc:docMk/>
          <pc:sldMk cId="330632195" sldId="280"/>
        </pc:sldMkLst>
      </pc:sldChg>
      <pc:sldChg chg="modAnim">
        <pc:chgData name="Julie Glover" userId="01467a90-d4f5-454b-aa5f-891feffaa140" providerId="ADAL" clId="{8C77826E-6DDA-4BA5-B573-EAE891EE4B6A}" dt="2019-09-12T14:03:36.980" v="96"/>
        <pc:sldMkLst>
          <pc:docMk/>
          <pc:sldMk cId="672397059" sldId="281"/>
        </pc:sldMkLst>
      </pc:sldChg>
      <pc:sldChg chg="modAnim">
        <pc:chgData name="Julie Glover" userId="01467a90-d4f5-454b-aa5f-891feffaa140" providerId="ADAL" clId="{8C77826E-6DDA-4BA5-B573-EAE891EE4B6A}" dt="2019-09-12T14:04:04.705" v="98"/>
        <pc:sldMkLst>
          <pc:docMk/>
          <pc:sldMk cId="1272699810" sldId="282"/>
        </pc:sldMkLst>
      </pc:sldChg>
      <pc:sldChg chg="modSp modAnim">
        <pc:chgData name="Julie Glover" userId="01467a90-d4f5-454b-aa5f-891feffaa140" providerId="ADAL" clId="{8C77826E-6DDA-4BA5-B573-EAE891EE4B6A}" dt="2019-09-12T14:04:54.322" v="102"/>
        <pc:sldMkLst>
          <pc:docMk/>
          <pc:sldMk cId="3844782326" sldId="286"/>
        </pc:sldMkLst>
        <pc:spChg chg="mod">
          <ac:chgData name="Julie Glover" userId="01467a90-d4f5-454b-aa5f-891feffaa140" providerId="ADAL" clId="{8C77826E-6DDA-4BA5-B573-EAE891EE4B6A}" dt="2019-09-12T14:04:42.814" v="100" actId="20577"/>
          <ac:spMkLst>
            <pc:docMk/>
            <pc:sldMk cId="3844782326" sldId="286"/>
            <ac:spMk id="3" creationId="{D434B801-4C41-4743-890B-05768328943B}"/>
          </ac:spMkLst>
        </pc:spChg>
      </pc:sldChg>
      <pc:sldChg chg="modAnim">
        <pc:chgData name="Julie Glover" userId="01467a90-d4f5-454b-aa5f-891feffaa140" providerId="ADAL" clId="{8C77826E-6DDA-4BA5-B573-EAE891EE4B6A}" dt="2019-09-12T14:05:07.064" v="104"/>
        <pc:sldMkLst>
          <pc:docMk/>
          <pc:sldMk cId="969719190" sldId="287"/>
        </pc:sldMkLst>
      </pc:sldChg>
      <pc:sldChg chg="modAnim">
        <pc:chgData name="Julie Glover" userId="01467a90-d4f5-454b-aa5f-891feffaa140" providerId="ADAL" clId="{8C77826E-6DDA-4BA5-B573-EAE891EE4B6A}" dt="2019-09-12T14:08:34.982" v="122"/>
        <pc:sldMkLst>
          <pc:docMk/>
          <pc:sldMk cId="1991538951" sldId="289"/>
        </pc:sldMkLst>
      </pc:sldChg>
      <pc:sldChg chg="modAnim">
        <pc:chgData name="Julie Glover" userId="01467a90-d4f5-454b-aa5f-891feffaa140" providerId="ADAL" clId="{8C77826E-6DDA-4BA5-B573-EAE891EE4B6A}" dt="2019-09-12T14:08:52.298" v="124"/>
        <pc:sldMkLst>
          <pc:docMk/>
          <pc:sldMk cId="228281519" sldId="290"/>
        </pc:sldMkLst>
      </pc:sldChg>
      <pc:sldChg chg="modAnim">
        <pc:chgData name="Julie Glover" userId="01467a90-d4f5-454b-aa5f-891feffaa140" providerId="ADAL" clId="{8C77826E-6DDA-4BA5-B573-EAE891EE4B6A}" dt="2019-09-12T14:16:12.048" v="353"/>
        <pc:sldMkLst>
          <pc:docMk/>
          <pc:sldMk cId="1843917526" sldId="292"/>
        </pc:sldMkLst>
      </pc:sldChg>
      <pc:sldChg chg="modAnim">
        <pc:chgData name="Julie Glover" userId="01467a90-d4f5-454b-aa5f-891feffaa140" providerId="ADAL" clId="{8C77826E-6DDA-4BA5-B573-EAE891EE4B6A}" dt="2019-09-12T14:10:33.655" v="138"/>
        <pc:sldMkLst>
          <pc:docMk/>
          <pc:sldMk cId="1784995559" sldId="295"/>
        </pc:sldMkLst>
      </pc:sldChg>
      <pc:sldChg chg="addSp modSp modAnim">
        <pc:chgData name="Julie Glover" userId="01467a90-d4f5-454b-aa5f-891feffaa140" providerId="ADAL" clId="{8C77826E-6DDA-4BA5-B573-EAE891EE4B6A}" dt="2019-09-12T14:20:27.316" v="566"/>
        <pc:sldMkLst>
          <pc:docMk/>
          <pc:sldMk cId="1095087754" sldId="297"/>
        </pc:sldMkLst>
        <pc:spChg chg="add mod">
          <ac:chgData name="Julie Glover" userId="01467a90-d4f5-454b-aa5f-891feffaa140" providerId="ADAL" clId="{8C77826E-6DDA-4BA5-B573-EAE891EE4B6A}" dt="2019-09-12T14:20:23.781" v="565" actId="571"/>
          <ac:spMkLst>
            <pc:docMk/>
            <pc:sldMk cId="1095087754" sldId="297"/>
            <ac:spMk id="14" creationId="{98B389FD-16BE-42BF-832E-CE254CEBAAD2}"/>
          </ac:spMkLst>
        </pc:spChg>
        <pc:spChg chg="add mod">
          <ac:chgData name="Julie Glover" userId="01467a90-d4f5-454b-aa5f-891feffaa140" providerId="ADAL" clId="{8C77826E-6DDA-4BA5-B573-EAE891EE4B6A}" dt="2019-09-12T14:20:23.781" v="565" actId="571"/>
          <ac:spMkLst>
            <pc:docMk/>
            <pc:sldMk cId="1095087754" sldId="297"/>
            <ac:spMk id="15" creationId="{46077575-B664-4EDA-932C-11F769D3A103}"/>
          </ac:spMkLst>
        </pc:spChg>
        <pc:picChg chg="mod">
          <ac:chgData name="Julie Glover" userId="01467a90-d4f5-454b-aa5f-891feffaa140" providerId="ADAL" clId="{8C77826E-6DDA-4BA5-B573-EAE891EE4B6A}" dt="2019-09-12T14:20:21.448" v="563" actId="1076"/>
          <ac:picMkLst>
            <pc:docMk/>
            <pc:sldMk cId="1095087754" sldId="297"/>
            <ac:picMk id="7" creationId="{6B7EC48F-A9E9-4DDE-B8DB-8D679C11B405}"/>
          </ac:picMkLst>
        </pc:picChg>
      </pc:sldChg>
      <pc:sldChg chg="modAnim">
        <pc:chgData name="Julie Glover" userId="01467a90-d4f5-454b-aa5f-891feffaa140" providerId="ADAL" clId="{8C77826E-6DDA-4BA5-B573-EAE891EE4B6A}" dt="2019-09-12T14:09:27.920" v="129"/>
        <pc:sldMkLst>
          <pc:docMk/>
          <pc:sldMk cId="2090635330" sldId="298"/>
        </pc:sldMkLst>
      </pc:sldChg>
      <pc:sldChg chg="modAnim">
        <pc:chgData name="Julie Glover" userId="01467a90-d4f5-454b-aa5f-891feffaa140" providerId="ADAL" clId="{8C77826E-6DDA-4BA5-B573-EAE891EE4B6A}" dt="2019-09-12T14:21:05.525" v="570"/>
        <pc:sldMkLst>
          <pc:docMk/>
          <pc:sldMk cId="2288387751" sldId="299"/>
        </pc:sldMkLst>
      </pc:sldChg>
      <pc:sldChg chg="modAnim">
        <pc:chgData name="Julie Glover" userId="01467a90-d4f5-454b-aa5f-891feffaa140" providerId="ADAL" clId="{8C77826E-6DDA-4BA5-B573-EAE891EE4B6A}" dt="2019-09-12T14:21:21.296" v="571"/>
        <pc:sldMkLst>
          <pc:docMk/>
          <pc:sldMk cId="3976527665" sldId="302"/>
        </pc:sldMkLst>
      </pc:sldChg>
      <pc:sldChg chg="modAnim">
        <pc:chgData name="Julie Glover" userId="01467a90-d4f5-454b-aa5f-891feffaa140" providerId="ADAL" clId="{8C77826E-6DDA-4BA5-B573-EAE891EE4B6A}" dt="2019-09-12T14:22:00.999" v="578"/>
        <pc:sldMkLst>
          <pc:docMk/>
          <pc:sldMk cId="3928841015" sldId="303"/>
        </pc:sldMkLst>
      </pc:sldChg>
      <pc:sldChg chg="modAnim">
        <pc:chgData name="Julie Glover" userId="01467a90-d4f5-454b-aa5f-891feffaa140" providerId="ADAL" clId="{8C77826E-6DDA-4BA5-B573-EAE891EE4B6A}" dt="2019-09-12T15:03:41.146" v="3015"/>
        <pc:sldMkLst>
          <pc:docMk/>
          <pc:sldMk cId="2005325897" sldId="304"/>
        </pc:sldMkLst>
      </pc:sldChg>
      <pc:sldChg chg="modAnim">
        <pc:chgData name="Julie Glover" userId="01467a90-d4f5-454b-aa5f-891feffaa140" providerId="ADAL" clId="{8C77826E-6DDA-4BA5-B573-EAE891EE4B6A}" dt="2019-09-12T14:23:15.992" v="582"/>
        <pc:sldMkLst>
          <pc:docMk/>
          <pc:sldMk cId="2411765145" sldId="307"/>
        </pc:sldMkLst>
      </pc:sldChg>
      <pc:sldChg chg="modSp">
        <pc:chgData name="Julie Glover" userId="01467a90-d4f5-454b-aa5f-891feffaa140" providerId="ADAL" clId="{8C77826E-6DDA-4BA5-B573-EAE891EE4B6A}" dt="2019-09-12T14:23:46.203" v="589" actId="20577"/>
        <pc:sldMkLst>
          <pc:docMk/>
          <pc:sldMk cId="2241557057" sldId="310"/>
        </pc:sldMkLst>
        <pc:spChg chg="mod">
          <ac:chgData name="Julie Glover" userId="01467a90-d4f5-454b-aa5f-891feffaa140" providerId="ADAL" clId="{8C77826E-6DDA-4BA5-B573-EAE891EE4B6A}" dt="2019-09-12T14:23:46.203" v="589" actId="20577"/>
          <ac:spMkLst>
            <pc:docMk/>
            <pc:sldMk cId="2241557057" sldId="310"/>
            <ac:spMk id="2" creationId="{011A76FE-112F-47AC-9CE2-DF0EA7C55EFA}"/>
          </ac:spMkLst>
        </pc:spChg>
      </pc:sldChg>
      <pc:sldChg chg="modAnim">
        <pc:chgData name="Julie Glover" userId="01467a90-d4f5-454b-aa5f-891feffaa140" providerId="ADAL" clId="{8C77826E-6DDA-4BA5-B573-EAE891EE4B6A}" dt="2019-09-12T14:28:09.348" v="691"/>
        <pc:sldMkLst>
          <pc:docMk/>
          <pc:sldMk cId="2681521565" sldId="313"/>
        </pc:sldMkLst>
      </pc:sldChg>
      <pc:sldChg chg="modAnim">
        <pc:chgData name="Julie Glover" userId="01467a90-d4f5-454b-aa5f-891feffaa140" providerId="ADAL" clId="{8C77826E-6DDA-4BA5-B573-EAE891EE4B6A}" dt="2019-09-12T14:29:00.670" v="744"/>
        <pc:sldMkLst>
          <pc:docMk/>
          <pc:sldMk cId="593864310" sldId="315"/>
        </pc:sldMkLst>
      </pc:sldChg>
      <pc:sldChg chg="modSp modAnim">
        <pc:chgData name="Julie Glover" userId="01467a90-d4f5-454b-aa5f-891feffaa140" providerId="ADAL" clId="{8C77826E-6DDA-4BA5-B573-EAE891EE4B6A}" dt="2019-09-12T14:36:00.379" v="855"/>
        <pc:sldMkLst>
          <pc:docMk/>
          <pc:sldMk cId="46384378" sldId="316"/>
        </pc:sldMkLst>
        <pc:spChg chg="mod">
          <ac:chgData name="Julie Glover" userId="01467a90-d4f5-454b-aa5f-891feffaa140" providerId="ADAL" clId="{8C77826E-6DDA-4BA5-B573-EAE891EE4B6A}" dt="2019-09-12T14:35:35.488" v="850" actId="20577"/>
          <ac:spMkLst>
            <pc:docMk/>
            <pc:sldMk cId="46384378" sldId="316"/>
            <ac:spMk id="2" creationId="{9F0538C0-ACDE-4DC7-BD94-FFC3B4F0ECFD}"/>
          </ac:spMkLst>
        </pc:spChg>
      </pc:sldChg>
      <pc:sldChg chg="modSp">
        <pc:chgData name="Julie Glover" userId="01467a90-d4f5-454b-aa5f-891feffaa140" providerId="ADAL" clId="{8C77826E-6DDA-4BA5-B573-EAE891EE4B6A}" dt="2019-09-12T14:37:10.318" v="885" actId="20577"/>
        <pc:sldMkLst>
          <pc:docMk/>
          <pc:sldMk cId="3442034542" sldId="317"/>
        </pc:sldMkLst>
        <pc:spChg chg="mod">
          <ac:chgData name="Julie Glover" userId="01467a90-d4f5-454b-aa5f-891feffaa140" providerId="ADAL" clId="{8C77826E-6DDA-4BA5-B573-EAE891EE4B6A}" dt="2019-09-12T14:37:10.318" v="885" actId="20577"/>
          <ac:spMkLst>
            <pc:docMk/>
            <pc:sldMk cId="3442034542" sldId="317"/>
            <ac:spMk id="2" creationId="{D3C55641-69FE-4B6B-BC44-1E3BD0762666}"/>
          </ac:spMkLst>
        </pc:spChg>
      </pc:sldChg>
      <pc:sldChg chg="addSp modSp">
        <pc:chgData name="Julie Glover" userId="01467a90-d4f5-454b-aa5f-891feffaa140" providerId="ADAL" clId="{8C77826E-6DDA-4BA5-B573-EAE891EE4B6A}" dt="2019-09-12T14:10:14.867" v="136" actId="1582"/>
        <pc:sldMkLst>
          <pc:docMk/>
          <pc:sldMk cId="4083581255" sldId="319"/>
        </pc:sldMkLst>
        <pc:spChg chg="add mod">
          <ac:chgData name="Julie Glover" userId="01467a90-d4f5-454b-aa5f-891feffaa140" providerId="ADAL" clId="{8C77826E-6DDA-4BA5-B573-EAE891EE4B6A}" dt="2019-09-12T14:10:14.867" v="136" actId="1582"/>
          <ac:spMkLst>
            <pc:docMk/>
            <pc:sldMk cId="4083581255" sldId="319"/>
            <ac:spMk id="3" creationId="{40D92912-7DCA-445A-9C50-D6F143C07D39}"/>
          </ac:spMkLst>
        </pc:spChg>
      </pc:sldChg>
      <pc:sldChg chg="modSp">
        <pc:chgData name="Julie Glover" userId="01467a90-d4f5-454b-aa5f-891feffaa140" providerId="ADAL" clId="{8C77826E-6DDA-4BA5-B573-EAE891EE4B6A}" dt="2019-09-12T15:02:09.842" v="3004" actId="114"/>
        <pc:sldMkLst>
          <pc:docMk/>
          <pc:sldMk cId="3683528934" sldId="320"/>
        </pc:sldMkLst>
        <pc:spChg chg="mod">
          <ac:chgData name="Julie Glover" userId="01467a90-d4f5-454b-aa5f-891feffaa140" providerId="ADAL" clId="{8C77826E-6DDA-4BA5-B573-EAE891EE4B6A}" dt="2019-09-12T15:02:09.842" v="3004" actId="114"/>
          <ac:spMkLst>
            <pc:docMk/>
            <pc:sldMk cId="3683528934" sldId="320"/>
            <ac:spMk id="6" creationId="{193D8E65-750B-496D-8405-372AB2B71E26}"/>
          </ac:spMkLst>
        </pc:spChg>
      </pc:sldChg>
      <pc:sldChg chg="modAnim">
        <pc:chgData name="Julie Glover" userId="01467a90-d4f5-454b-aa5f-891feffaa140" providerId="ADAL" clId="{8C77826E-6DDA-4BA5-B573-EAE891EE4B6A}" dt="2019-09-12T14:16:27.812" v="354"/>
        <pc:sldMkLst>
          <pc:docMk/>
          <pc:sldMk cId="1300575989" sldId="321"/>
        </pc:sldMkLst>
      </pc:sldChg>
      <pc:sldChg chg="modAnim">
        <pc:chgData name="Julie Glover" userId="01467a90-d4f5-454b-aa5f-891feffaa140" providerId="ADAL" clId="{8C77826E-6DDA-4BA5-B573-EAE891EE4B6A}" dt="2019-09-12T14:16:45.710" v="355"/>
        <pc:sldMkLst>
          <pc:docMk/>
          <pc:sldMk cId="1469816898" sldId="324"/>
        </pc:sldMkLst>
      </pc:sldChg>
      <pc:sldChg chg="modAnim">
        <pc:chgData name="Julie Glover" userId="01467a90-d4f5-454b-aa5f-891feffaa140" providerId="ADAL" clId="{8C77826E-6DDA-4BA5-B573-EAE891EE4B6A}" dt="2019-09-12T14:24:09.925" v="590"/>
        <pc:sldMkLst>
          <pc:docMk/>
          <pc:sldMk cId="127614653" sldId="325"/>
        </pc:sldMkLst>
      </pc:sldChg>
      <pc:sldChg chg="modAnim">
        <pc:chgData name="Julie Glover" userId="01467a90-d4f5-454b-aa5f-891feffaa140" providerId="ADAL" clId="{8C77826E-6DDA-4BA5-B573-EAE891EE4B6A}" dt="2019-09-12T14:19:42.107" v="556"/>
        <pc:sldMkLst>
          <pc:docMk/>
          <pc:sldMk cId="2378563250" sldId="327"/>
        </pc:sldMkLst>
      </pc:sldChg>
      <pc:sldChg chg="modAnim">
        <pc:chgData name="Julie Glover" userId="01467a90-d4f5-454b-aa5f-891feffaa140" providerId="ADAL" clId="{8C77826E-6DDA-4BA5-B573-EAE891EE4B6A}" dt="2019-09-12T14:24:39.232" v="594"/>
        <pc:sldMkLst>
          <pc:docMk/>
          <pc:sldMk cId="2467109897" sldId="329"/>
        </pc:sldMkLst>
      </pc:sldChg>
      <pc:sldChg chg="modSp modAnim">
        <pc:chgData name="Julie Glover" userId="01467a90-d4f5-454b-aa5f-891feffaa140" providerId="ADAL" clId="{8C77826E-6DDA-4BA5-B573-EAE891EE4B6A}" dt="2019-09-12T14:27:14.105" v="682"/>
        <pc:sldMkLst>
          <pc:docMk/>
          <pc:sldMk cId="1314798850" sldId="330"/>
        </pc:sldMkLst>
        <pc:spChg chg="mod">
          <ac:chgData name="Julie Glover" userId="01467a90-d4f5-454b-aa5f-891feffaa140" providerId="ADAL" clId="{8C77826E-6DDA-4BA5-B573-EAE891EE4B6A}" dt="2019-09-12T14:27:09.198" v="681"/>
          <ac:spMkLst>
            <pc:docMk/>
            <pc:sldMk cId="1314798850" sldId="330"/>
            <ac:spMk id="3" creationId="{E561CDD7-240C-4EF7-808D-0588BD5CAD2D}"/>
          </ac:spMkLst>
        </pc:spChg>
      </pc:sldChg>
      <pc:sldChg chg="modAnim">
        <pc:chgData name="Julie Glover" userId="01467a90-d4f5-454b-aa5f-891feffaa140" providerId="ADAL" clId="{8C77826E-6DDA-4BA5-B573-EAE891EE4B6A}" dt="2019-09-12T14:26:15.005" v="643"/>
        <pc:sldMkLst>
          <pc:docMk/>
          <pc:sldMk cId="3627958701" sldId="331"/>
        </pc:sldMkLst>
      </pc:sldChg>
      <pc:sldChg chg="modSp modAnim">
        <pc:chgData name="Julie Glover" userId="01467a90-d4f5-454b-aa5f-891feffaa140" providerId="ADAL" clId="{8C77826E-6DDA-4BA5-B573-EAE891EE4B6A}" dt="2019-09-12T14:30:49.966" v="761"/>
        <pc:sldMkLst>
          <pc:docMk/>
          <pc:sldMk cId="3104653750" sldId="333"/>
        </pc:sldMkLst>
        <pc:spChg chg="mod">
          <ac:chgData name="Julie Glover" userId="01467a90-d4f5-454b-aa5f-891feffaa140" providerId="ADAL" clId="{8C77826E-6DDA-4BA5-B573-EAE891EE4B6A}" dt="2019-09-12T14:30:33.257" v="759" actId="15"/>
          <ac:spMkLst>
            <pc:docMk/>
            <pc:sldMk cId="3104653750" sldId="333"/>
            <ac:spMk id="3" creationId="{9D235357-8F73-43F9-A493-398131F5D982}"/>
          </ac:spMkLst>
        </pc:spChg>
      </pc:sldChg>
      <pc:sldChg chg="modSp modAnim">
        <pc:chgData name="Julie Glover" userId="01467a90-d4f5-454b-aa5f-891feffaa140" providerId="ADAL" clId="{8C77826E-6DDA-4BA5-B573-EAE891EE4B6A}" dt="2019-09-12T14:31:26.629" v="764"/>
        <pc:sldMkLst>
          <pc:docMk/>
          <pc:sldMk cId="1966123692" sldId="334"/>
        </pc:sldMkLst>
        <pc:spChg chg="mod">
          <ac:chgData name="Julie Glover" userId="01467a90-d4f5-454b-aa5f-891feffaa140" providerId="ADAL" clId="{8C77826E-6DDA-4BA5-B573-EAE891EE4B6A}" dt="2019-09-12T14:31:24.705" v="763" actId="1076"/>
          <ac:spMkLst>
            <pc:docMk/>
            <pc:sldMk cId="1966123692" sldId="334"/>
            <ac:spMk id="6" creationId="{85114ABB-AC33-48C2-8AA1-21264257ABDB}"/>
          </ac:spMkLst>
        </pc:spChg>
      </pc:sldChg>
      <pc:sldChg chg="modSp modAnim">
        <pc:chgData name="Julie Glover" userId="01467a90-d4f5-454b-aa5f-891feffaa140" providerId="ADAL" clId="{8C77826E-6DDA-4BA5-B573-EAE891EE4B6A}" dt="2019-09-12T14:31:42.976" v="767" actId="113"/>
        <pc:sldMkLst>
          <pc:docMk/>
          <pc:sldMk cId="3050624062" sldId="335"/>
        </pc:sldMkLst>
        <pc:spChg chg="mod">
          <ac:chgData name="Julie Glover" userId="01467a90-d4f5-454b-aa5f-891feffaa140" providerId="ADAL" clId="{8C77826E-6DDA-4BA5-B573-EAE891EE4B6A}" dt="2019-09-12T14:31:42.976" v="767" actId="113"/>
          <ac:spMkLst>
            <pc:docMk/>
            <pc:sldMk cId="3050624062" sldId="335"/>
            <ac:spMk id="3" creationId="{558630D9-3E6C-4235-8292-A3EA0C8BC73D}"/>
          </ac:spMkLst>
        </pc:spChg>
      </pc:sldChg>
      <pc:sldChg chg="modAnim">
        <pc:chgData name="Julie Glover" userId="01467a90-d4f5-454b-aa5f-891feffaa140" providerId="ADAL" clId="{8C77826E-6DDA-4BA5-B573-EAE891EE4B6A}" dt="2019-09-12T14:34:57.217" v="834"/>
        <pc:sldMkLst>
          <pc:docMk/>
          <pc:sldMk cId="1355216126" sldId="336"/>
        </pc:sldMkLst>
      </pc:sldChg>
      <pc:sldChg chg="modAnim">
        <pc:chgData name="Julie Glover" userId="01467a90-d4f5-454b-aa5f-891feffaa140" providerId="ADAL" clId="{8C77826E-6DDA-4BA5-B573-EAE891EE4B6A}" dt="2019-09-12T14:32:05.818" v="769"/>
        <pc:sldMkLst>
          <pc:docMk/>
          <pc:sldMk cId="1187351333" sldId="338"/>
        </pc:sldMkLst>
      </pc:sldChg>
      <pc:sldChg chg="modSp modAnim">
        <pc:chgData name="Julie Glover" userId="01467a90-d4f5-454b-aa5f-891feffaa140" providerId="ADAL" clId="{8C77826E-6DDA-4BA5-B573-EAE891EE4B6A}" dt="2019-09-12T14:33:49.722" v="828"/>
        <pc:sldMkLst>
          <pc:docMk/>
          <pc:sldMk cId="2244164751" sldId="339"/>
        </pc:sldMkLst>
        <pc:spChg chg="mod">
          <ac:chgData name="Julie Glover" userId="01467a90-d4f5-454b-aa5f-891feffaa140" providerId="ADAL" clId="{8C77826E-6DDA-4BA5-B573-EAE891EE4B6A}" dt="2019-09-12T14:33:05.621" v="822" actId="20577"/>
          <ac:spMkLst>
            <pc:docMk/>
            <pc:sldMk cId="2244164751" sldId="339"/>
            <ac:spMk id="3" creationId="{5EBE66E5-7E84-4D89-AD22-867067110411}"/>
          </ac:spMkLst>
        </pc:spChg>
      </pc:sldChg>
      <pc:sldChg chg="modAnim">
        <pc:chgData name="Julie Glover" userId="01467a90-d4f5-454b-aa5f-891feffaa140" providerId="ADAL" clId="{8C77826E-6DDA-4BA5-B573-EAE891EE4B6A}" dt="2019-09-12T14:34:33.034" v="833"/>
        <pc:sldMkLst>
          <pc:docMk/>
          <pc:sldMk cId="4293877449" sldId="341"/>
        </pc:sldMkLst>
      </pc:sldChg>
      <pc:sldChg chg="modSp modAnim">
        <pc:chgData name="Julie Glover" userId="01467a90-d4f5-454b-aa5f-891feffaa140" providerId="ADAL" clId="{8C77826E-6DDA-4BA5-B573-EAE891EE4B6A}" dt="2019-09-12T14:34:16.699" v="831"/>
        <pc:sldMkLst>
          <pc:docMk/>
          <pc:sldMk cId="2535786772" sldId="342"/>
        </pc:sldMkLst>
        <pc:spChg chg="mod">
          <ac:chgData name="Julie Glover" userId="01467a90-d4f5-454b-aa5f-891feffaa140" providerId="ADAL" clId="{8C77826E-6DDA-4BA5-B573-EAE891EE4B6A}" dt="2019-09-12T14:33:58.211" v="829" actId="20577"/>
          <ac:spMkLst>
            <pc:docMk/>
            <pc:sldMk cId="2535786772" sldId="342"/>
            <ac:spMk id="3" creationId="{02921270-0659-42C1-84FF-735E90C13499}"/>
          </ac:spMkLst>
        </pc:spChg>
      </pc:sldChg>
      <pc:sldChg chg="modSp modAnim">
        <pc:chgData name="Julie Glover" userId="01467a90-d4f5-454b-aa5f-891feffaa140" providerId="ADAL" clId="{8C77826E-6DDA-4BA5-B573-EAE891EE4B6A}" dt="2019-09-12T14:36:53.766" v="869"/>
        <pc:sldMkLst>
          <pc:docMk/>
          <pc:sldMk cId="1091391029" sldId="345"/>
        </pc:sldMkLst>
        <pc:spChg chg="mod">
          <ac:chgData name="Julie Glover" userId="01467a90-d4f5-454b-aa5f-891feffaa140" providerId="ADAL" clId="{8C77826E-6DDA-4BA5-B573-EAE891EE4B6A}" dt="2019-09-12T14:36:13.341" v="865" actId="20577"/>
          <ac:spMkLst>
            <pc:docMk/>
            <pc:sldMk cId="1091391029" sldId="345"/>
            <ac:spMk id="3" creationId="{55BD8901-0155-4D18-97D4-E4CAAE682352}"/>
          </ac:spMkLst>
        </pc:spChg>
      </pc:sldChg>
      <pc:sldChg chg="modAnim">
        <pc:chgData name="Julie Glover" userId="01467a90-d4f5-454b-aa5f-891feffaa140" providerId="ADAL" clId="{8C77826E-6DDA-4BA5-B573-EAE891EE4B6A}" dt="2019-09-12T15:01:30.490" v="2999"/>
        <pc:sldMkLst>
          <pc:docMk/>
          <pc:sldMk cId="1403876747" sldId="346"/>
        </pc:sldMkLst>
      </pc:sldChg>
      <pc:sldChg chg="modAnim">
        <pc:chgData name="Julie Glover" userId="01467a90-d4f5-454b-aa5f-891feffaa140" providerId="ADAL" clId="{8C77826E-6DDA-4BA5-B573-EAE891EE4B6A}" dt="2019-09-12T15:01:47.941" v="3001"/>
        <pc:sldMkLst>
          <pc:docMk/>
          <pc:sldMk cId="39117826" sldId="347"/>
        </pc:sldMkLst>
      </pc:sldChg>
      <pc:sldChg chg="modAnim">
        <pc:chgData name="Julie Glover" userId="01467a90-d4f5-454b-aa5f-891feffaa140" providerId="ADAL" clId="{8C77826E-6DDA-4BA5-B573-EAE891EE4B6A}" dt="2019-09-12T14:29:58.880" v="758"/>
        <pc:sldMkLst>
          <pc:docMk/>
          <pc:sldMk cId="3385461982" sldId="348"/>
        </pc:sldMkLst>
      </pc:sldChg>
      <pc:sldChg chg="modAnim">
        <pc:chgData name="Julie Glover" userId="01467a90-d4f5-454b-aa5f-891feffaa140" providerId="ADAL" clId="{8C77826E-6DDA-4BA5-B573-EAE891EE4B6A}" dt="2019-09-12T14:39:05.765" v="982"/>
        <pc:sldMkLst>
          <pc:docMk/>
          <pc:sldMk cId="1620214023" sldId="349"/>
        </pc:sldMkLst>
      </pc:sldChg>
      <pc:sldChg chg="modSp modAnim">
        <pc:chgData name="Julie Glover" userId="01467a90-d4f5-454b-aa5f-891feffaa140" providerId="ADAL" clId="{8C77826E-6DDA-4BA5-B573-EAE891EE4B6A}" dt="2019-09-12T14:58:33.739" v="2688" actId="20577"/>
        <pc:sldMkLst>
          <pc:docMk/>
          <pc:sldMk cId="1891179900" sldId="350"/>
        </pc:sldMkLst>
        <pc:spChg chg="mod">
          <ac:chgData name="Julie Glover" userId="01467a90-d4f5-454b-aa5f-891feffaa140" providerId="ADAL" clId="{8C77826E-6DDA-4BA5-B573-EAE891EE4B6A}" dt="2019-09-12T14:58:31.904" v="2687" actId="20577"/>
          <ac:spMkLst>
            <pc:docMk/>
            <pc:sldMk cId="1891179900" sldId="350"/>
            <ac:spMk id="3" creationId="{52227C83-3575-4D26-82D4-0AD7FC2FD250}"/>
          </ac:spMkLst>
        </pc:spChg>
      </pc:sldChg>
      <pc:sldChg chg="modAnim">
        <pc:chgData name="Julie Glover" userId="01467a90-d4f5-454b-aa5f-891feffaa140" providerId="ADAL" clId="{8C77826E-6DDA-4BA5-B573-EAE891EE4B6A}" dt="2019-09-12T15:02:45.391" v="3008"/>
        <pc:sldMkLst>
          <pc:docMk/>
          <pc:sldMk cId="2702588822" sldId="351"/>
        </pc:sldMkLst>
      </pc:sldChg>
      <pc:sldChg chg="modSp">
        <pc:chgData name="Julie Glover" userId="01467a90-d4f5-454b-aa5f-891feffaa140" providerId="ADAL" clId="{8C77826E-6DDA-4BA5-B573-EAE891EE4B6A}" dt="2019-09-12T15:02:56.294" v="3009" actId="14100"/>
        <pc:sldMkLst>
          <pc:docMk/>
          <pc:sldMk cId="2280909353" sldId="352"/>
        </pc:sldMkLst>
        <pc:picChg chg="mod">
          <ac:chgData name="Julie Glover" userId="01467a90-d4f5-454b-aa5f-891feffaa140" providerId="ADAL" clId="{8C77826E-6DDA-4BA5-B573-EAE891EE4B6A}" dt="2019-09-12T15:02:56.294" v="3009" actId="14100"/>
          <ac:picMkLst>
            <pc:docMk/>
            <pc:sldMk cId="2280909353" sldId="352"/>
            <ac:picMk id="15" creationId="{574B59E0-FD70-4974-9212-B0D9128BEAD9}"/>
          </ac:picMkLst>
        </pc:picChg>
      </pc:sldChg>
      <pc:sldChg chg="modAnim">
        <pc:chgData name="Julie Glover" userId="01467a90-d4f5-454b-aa5f-891feffaa140" providerId="ADAL" clId="{8C77826E-6DDA-4BA5-B573-EAE891EE4B6A}" dt="2019-09-12T15:03:10.813" v="3010"/>
        <pc:sldMkLst>
          <pc:docMk/>
          <pc:sldMk cId="2226008101" sldId="353"/>
        </pc:sldMkLst>
      </pc:sldChg>
      <pc:sldChg chg="modAnim">
        <pc:chgData name="Julie Glover" userId="01467a90-d4f5-454b-aa5f-891feffaa140" providerId="ADAL" clId="{8C77826E-6DDA-4BA5-B573-EAE891EE4B6A}" dt="2019-09-12T15:03:54.658" v="3018"/>
        <pc:sldMkLst>
          <pc:docMk/>
          <pc:sldMk cId="837575469" sldId="355"/>
        </pc:sldMkLst>
      </pc:sldChg>
      <pc:sldChg chg="modSp modAnim">
        <pc:chgData name="Julie Glover" userId="01467a90-d4f5-454b-aa5f-891feffaa140" providerId="ADAL" clId="{8C77826E-6DDA-4BA5-B573-EAE891EE4B6A}" dt="2019-09-12T14:06:29.317" v="114"/>
        <pc:sldMkLst>
          <pc:docMk/>
          <pc:sldMk cId="1600208939" sldId="356"/>
        </pc:sldMkLst>
        <pc:spChg chg="mod">
          <ac:chgData name="Julie Glover" userId="01467a90-d4f5-454b-aa5f-891feffaa140" providerId="ADAL" clId="{8C77826E-6DDA-4BA5-B573-EAE891EE4B6A}" dt="2019-09-12T14:06:06.982" v="110" actId="14"/>
          <ac:spMkLst>
            <pc:docMk/>
            <pc:sldMk cId="1600208939" sldId="356"/>
            <ac:spMk id="3" creationId="{6A8F06F0-7EB9-412B-A95A-5EBC1A94353C}"/>
          </ac:spMkLst>
        </pc:spChg>
      </pc:sldChg>
      <pc:sldChg chg="modAnim">
        <pc:chgData name="Julie Glover" userId="01467a90-d4f5-454b-aa5f-891feffaa140" providerId="ADAL" clId="{8C77826E-6DDA-4BA5-B573-EAE891EE4B6A}" dt="2019-09-12T14:05:37.290" v="107"/>
        <pc:sldMkLst>
          <pc:docMk/>
          <pc:sldMk cId="3040487100" sldId="357"/>
        </pc:sldMkLst>
      </pc:sldChg>
      <pc:sldChg chg="modSp modAnim">
        <pc:chgData name="Julie Glover" userId="01467a90-d4f5-454b-aa5f-891feffaa140" providerId="ADAL" clId="{8C77826E-6DDA-4BA5-B573-EAE891EE4B6A}" dt="2019-09-12T14:57:06.842" v="2559"/>
        <pc:sldMkLst>
          <pc:docMk/>
          <pc:sldMk cId="3965094004" sldId="359"/>
        </pc:sldMkLst>
        <pc:spChg chg="mod">
          <ac:chgData name="Julie Glover" userId="01467a90-d4f5-454b-aa5f-891feffaa140" providerId="ADAL" clId="{8C77826E-6DDA-4BA5-B573-EAE891EE4B6A}" dt="2019-09-12T14:57:06.842" v="2559"/>
          <ac:spMkLst>
            <pc:docMk/>
            <pc:sldMk cId="3965094004" sldId="359"/>
            <ac:spMk id="3" creationId="{602CF3B9-695D-4D64-AFED-50C67892B796}"/>
          </ac:spMkLst>
        </pc:spChg>
      </pc:sldChg>
      <pc:sldChg chg="modAnim">
        <pc:chgData name="Julie Glover" userId="01467a90-d4f5-454b-aa5f-891feffaa140" providerId="ADAL" clId="{8C77826E-6DDA-4BA5-B573-EAE891EE4B6A}" dt="2019-09-12T14:27:31.505" v="687"/>
        <pc:sldMkLst>
          <pc:docMk/>
          <pc:sldMk cId="3819767764" sldId="360"/>
        </pc:sldMkLst>
      </pc:sldChg>
      <pc:sldChg chg="modAnim">
        <pc:chgData name="Julie Glover" userId="01467a90-d4f5-454b-aa5f-891feffaa140" providerId="ADAL" clId="{8C77826E-6DDA-4BA5-B573-EAE891EE4B6A}" dt="2019-09-12T14:06:43.104" v="115"/>
        <pc:sldMkLst>
          <pc:docMk/>
          <pc:sldMk cId="4278145075" sldId="361"/>
        </pc:sldMkLst>
      </pc:sldChg>
      <pc:sldChg chg="modAnim">
        <pc:chgData name="Julie Glover" userId="01467a90-d4f5-454b-aa5f-891feffaa140" providerId="ADAL" clId="{8C77826E-6DDA-4BA5-B573-EAE891EE4B6A}" dt="2019-09-12T15:03:28.938" v="3013"/>
        <pc:sldMkLst>
          <pc:docMk/>
          <pc:sldMk cId="3584764862" sldId="364"/>
        </pc:sldMkLst>
      </pc:sldChg>
      <pc:sldChg chg="modSp">
        <pc:chgData name="Julie Glover" userId="01467a90-d4f5-454b-aa5f-891feffaa140" providerId="ADAL" clId="{8C77826E-6DDA-4BA5-B573-EAE891EE4B6A}" dt="2019-09-12T14:19:09.699" v="554" actId="20577"/>
        <pc:sldMkLst>
          <pc:docMk/>
          <pc:sldMk cId="867116642" sldId="365"/>
        </pc:sldMkLst>
        <pc:spChg chg="mod">
          <ac:chgData name="Julie Glover" userId="01467a90-d4f5-454b-aa5f-891feffaa140" providerId="ADAL" clId="{8C77826E-6DDA-4BA5-B573-EAE891EE4B6A}" dt="2019-09-12T14:19:09.699" v="554" actId="20577"/>
          <ac:spMkLst>
            <pc:docMk/>
            <pc:sldMk cId="867116642" sldId="365"/>
            <ac:spMk id="3" creationId="{9485683D-980C-494E-8174-C18A05FD9430}"/>
          </ac:spMkLst>
        </pc:spChg>
      </pc:sldChg>
      <pc:sldChg chg="addSp delSp modSp add modAnim">
        <pc:chgData name="Julie Glover" userId="01467a90-d4f5-454b-aa5f-891feffaa140" providerId="ADAL" clId="{8C77826E-6DDA-4BA5-B573-EAE891EE4B6A}" dt="2019-09-12T13:58:02.999" v="53"/>
        <pc:sldMkLst>
          <pc:docMk/>
          <pc:sldMk cId="954196030" sldId="366"/>
        </pc:sldMkLst>
        <pc:spChg chg="del">
          <ac:chgData name="Julie Glover" userId="01467a90-d4f5-454b-aa5f-891feffaa140" providerId="ADAL" clId="{8C77826E-6DDA-4BA5-B573-EAE891EE4B6A}" dt="2019-09-12T13:56:43.269" v="37"/>
          <ac:spMkLst>
            <pc:docMk/>
            <pc:sldMk cId="954196030" sldId="366"/>
            <ac:spMk id="2" creationId="{12ADE1CF-B3B5-4EDC-BA73-208B2274FE00}"/>
          </ac:spMkLst>
        </pc:spChg>
        <pc:spChg chg="add mod">
          <ac:chgData name="Julie Glover" userId="01467a90-d4f5-454b-aa5f-891feffaa140" providerId="ADAL" clId="{8C77826E-6DDA-4BA5-B573-EAE891EE4B6A}" dt="2019-09-12T13:57:50.806" v="50"/>
          <ac:spMkLst>
            <pc:docMk/>
            <pc:sldMk cId="954196030" sldId="366"/>
            <ac:spMk id="5" creationId="{300B3D90-A05E-4670-99DA-D59E30C1569C}"/>
          </ac:spMkLst>
        </pc:spChg>
        <pc:spChg chg="add del mod">
          <ac:chgData name="Julie Glover" userId="01467a90-d4f5-454b-aa5f-891feffaa140" providerId="ADAL" clId="{8C77826E-6DDA-4BA5-B573-EAE891EE4B6A}" dt="2019-09-12T13:56:48.544" v="38" actId="478"/>
          <ac:spMkLst>
            <pc:docMk/>
            <pc:sldMk cId="954196030" sldId="366"/>
            <ac:spMk id="6" creationId="{3CD6F68E-D50E-431B-BB44-C5657BC6BACB}"/>
          </ac:spMkLst>
        </pc:spChg>
        <pc:picChg chg="add del">
          <ac:chgData name="Julie Glover" userId="01467a90-d4f5-454b-aa5f-891feffaa140" providerId="ADAL" clId="{8C77826E-6DDA-4BA5-B573-EAE891EE4B6A}" dt="2019-09-12T13:56:53.596" v="40"/>
          <ac:picMkLst>
            <pc:docMk/>
            <pc:sldMk cId="954196030" sldId="366"/>
            <ac:picMk id="7" creationId="{4DC1B1C7-1433-4039-9FF1-B72CFE04B775}"/>
          </ac:picMkLst>
        </pc:picChg>
        <pc:picChg chg="add mod">
          <ac:chgData name="Julie Glover" userId="01467a90-d4f5-454b-aa5f-891feffaa140" providerId="ADAL" clId="{8C77826E-6DDA-4BA5-B573-EAE891EE4B6A}" dt="2019-09-12T13:57:08.114" v="44" actId="1076"/>
          <ac:picMkLst>
            <pc:docMk/>
            <pc:sldMk cId="954196030" sldId="366"/>
            <ac:picMk id="8" creationId="{DE3D49B1-AD58-423F-A7F6-95CF0BAFF5CC}"/>
          </ac:picMkLst>
        </pc:picChg>
        <pc:picChg chg="add mod">
          <ac:chgData name="Julie Glover" userId="01467a90-d4f5-454b-aa5f-891feffaa140" providerId="ADAL" clId="{8C77826E-6DDA-4BA5-B573-EAE891EE4B6A}" dt="2019-09-12T13:57:41.106" v="48" actId="14100"/>
          <ac:picMkLst>
            <pc:docMk/>
            <pc:sldMk cId="954196030" sldId="366"/>
            <ac:picMk id="9" creationId="{E406DCB2-A804-4303-A425-9BFB9858B7EF}"/>
          </ac:picMkLst>
        </pc:picChg>
      </pc:sldChg>
      <pc:sldChg chg="modSp add modAnim">
        <pc:chgData name="Julie Glover" userId="01467a90-d4f5-454b-aa5f-891feffaa140" providerId="ADAL" clId="{8C77826E-6DDA-4BA5-B573-EAE891EE4B6A}" dt="2019-09-12T14:28:40.168" v="743" actId="20577"/>
        <pc:sldMkLst>
          <pc:docMk/>
          <pc:sldMk cId="3225822937" sldId="367"/>
        </pc:sldMkLst>
        <pc:spChg chg="mod">
          <ac:chgData name="Julie Glover" userId="01467a90-d4f5-454b-aa5f-891feffaa140" providerId="ADAL" clId="{8C77826E-6DDA-4BA5-B573-EAE891EE4B6A}" dt="2019-09-12T14:11:11.755" v="149" actId="20577"/>
          <ac:spMkLst>
            <pc:docMk/>
            <pc:sldMk cId="3225822937" sldId="367"/>
            <ac:spMk id="2" creationId="{DC07B53B-8353-4663-A6F9-9ABD6515D0AD}"/>
          </ac:spMkLst>
        </pc:spChg>
        <pc:spChg chg="mod">
          <ac:chgData name="Julie Glover" userId="01467a90-d4f5-454b-aa5f-891feffaa140" providerId="ADAL" clId="{8C77826E-6DDA-4BA5-B573-EAE891EE4B6A}" dt="2019-09-12T14:28:40.168" v="743" actId="20577"/>
          <ac:spMkLst>
            <pc:docMk/>
            <pc:sldMk cId="3225822937" sldId="367"/>
            <ac:spMk id="3" creationId="{58ADCBAB-1D0F-4CEC-BD49-C11B490440C7}"/>
          </ac:spMkLst>
        </pc:spChg>
      </pc:sldChg>
      <pc:sldChg chg="modSp add">
        <pc:chgData name="Julie Glover" userId="01467a90-d4f5-454b-aa5f-891feffaa140" providerId="ADAL" clId="{8C77826E-6DDA-4BA5-B573-EAE891EE4B6A}" dt="2019-09-12T14:48:49.525" v="2050" actId="20577"/>
        <pc:sldMkLst>
          <pc:docMk/>
          <pc:sldMk cId="1297505101" sldId="368"/>
        </pc:sldMkLst>
        <pc:spChg chg="mod">
          <ac:chgData name="Julie Glover" userId="01467a90-d4f5-454b-aa5f-891feffaa140" providerId="ADAL" clId="{8C77826E-6DDA-4BA5-B573-EAE891EE4B6A}" dt="2019-09-12T14:40:34.581" v="1057" actId="20577"/>
          <ac:spMkLst>
            <pc:docMk/>
            <pc:sldMk cId="1297505101" sldId="368"/>
            <ac:spMk id="2" creationId="{75F88730-64B8-4601-927A-63DE27CDE7E3}"/>
          </ac:spMkLst>
        </pc:spChg>
        <pc:spChg chg="mod">
          <ac:chgData name="Julie Glover" userId="01467a90-d4f5-454b-aa5f-891feffaa140" providerId="ADAL" clId="{8C77826E-6DDA-4BA5-B573-EAE891EE4B6A}" dt="2019-09-12T14:48:49.525" v="2050" actId="20577"/>
          <ac:spMkLst>
            <pc:docMk/>
            <pc:sldMk cId="1297505101" sldId="368"/>
            <ac:spMk id="3" creationId="{E6E29370-6C41-4E58-A600-4F7D775D177C}"/>
          </ac:spMkLst>
        </pc:spChg>
      </pc:sldChg>
      <pc:sldChg chg="modSp add">
        <pc:chgData name="Julie Glover" userId="01467a90-d4f5-454b-aa5f-891feffaa140" providerId="ADAL" clId="{8C77826E-6DDA-4BA5-B573-EAE891EE4B6A}" dt="2019-09-12T14:50:44.452" v="2257" actId="20577"/>
        <pc:sldMkLst>
          <pc:docMk/>
          <pc:sldMk cId="1960799954" sldId="369"/>
        </pc:sldMkLst>
        <pc:spChg chg="mod">
          <ac:chgData name="Julie Glover" userId="01467a90-d4f5-454b-aa5f-891feffaa140" providerId="ADAL" clId="{8C77826E-6DDA-4BA5-B573-EAE891EE4B6A}" dt="2019-09-12T14:44:03.147" v="1560" actId="20577"/>
          <ac:spMkLst>
            <pc:docMk/>
            <pc:sldMk cId="1960799954" sldId="369"/>
            <ac:spMk id="2" creationId="{482A5D7C-90A4-4048-9087-871D6C9CC4C1}"/>
          </ac:spMkLst>
        </pc:spChg>
        <pc:spChg chg="mod">
          <ac:chgData name="Julie Glover" userId="01467a90-d4f5-454b-aa5f-891feffaa140" providerId="ADAL" clId="{8C77826E-6DDA-4BA5-B573-EAE891EE4B6A}" dt="2019-09-12T14:50:44.452" v="2257" actId="20577"/>
          <ac:spMkLst>
            <pc:docMk/>
            <pc:sldMk cId="1960799954" sldId="369"/>
            <ac:spMk id="3" creationId="{8C440D8A-3D30-471F-A935-28ACCB78172D}"/>
          </ac:spMkLst>
        </pc:spChg>
      </pc:sldChg>
      <pc:sldChg chg="modSp add modAnim">
        <pc:chgData name="Julie Glover" userId="01467a90-d4f5-454b-aa5f-891feffaa140" providerId="ADAL" clId="{8C77826E-6DDA-4BA5-B573-EAE891EE4B6A}" dt="2019-09-12T14:54:40.710" v="2274"/>
        <pc:sldMkLst>
          <pc:docMk/>
          <pc:sldMk cId="2237831295" sldId="370"/>
        </pc:sldMkLst>
        <pc:spChg chg="mod">
          <ac:chgData name="Julie Glover" userId="01467a90-d4f5-454b-aa5f-891feffaa140" providerId="ADAL" clId="{8C77826E-6DDA-4BA5-B573-EAE891EE4B6A}" dt="2019-09-12T14:49:51.987" v="2175" actId="313"/>
          <ac:spMkLst>
            <pc:docMk/>
            <pc:sldMk cId="2237831295" sldId="370"/>
            <ac:spMk id="2" creationId="{9E0C6553-C677-4481-8488-FE46FF33471E}"/>
          </ac:spMkLst>
        </pc:spChg>
        <pc:spChg chg="mod">
          <ac:chgData name="Julie Glover" userId="01467a90-d4f5-454b-aa5f-891feffaa140" providerId="ADAL" clId="{8C77826E-6DDA-4BA5-B573-EAE891EE4B6A}" dt="2019-09-12T14:50:24.640" v="2243" actId="5793"/>
          <ac:spMkLst>
            <pc:docMk/>
            <pc:sldMk cId="2237831295" sldId="370"/>
            <ac:spMk id="3" creationId="{07094E85-283B-41F8-B5E2-8ECDDA2C72EE}"/>
          </ac:spMkLst>
        </pc:spChg>
      </pc:sldChg>
      <pc:sldChg chg="modSp add">
        <pc:chgData name="Julie Glover" userId="01467a90-d4f5-454b-aa5f-891feffaa140" providerId="ADAL" clId="{8C77826E-6DDA-4BA5-B573-EAE891EE4B6A}" dt="2019-09-12T14:56:15.620" v="2557" actId="20577"/>
        <pc:sldMkLst>
          <pc:docMk/>
          <pc:sldMk cId="2764676606" sldId="371"/>
        </pc:sldMkLst>
        <pc:spChg chg="mod">
          <ac:chgData name="Julie Glover" userId="01467a90-d4f5-454b-aa5f-891feffaa140" providerId="ADAL" clId="{8C77826E-6DDA-4BA5-B573-EAE891EE4B6A}" dt="2019-09-12T14:50:51.509" v="2264" actId="20577"/>
          <ac:spMkLst>
            <pc:docMk/>
            <pc:sldMk cId="2764676606" sldId="371"/>
            <ac:spMk id="2" creationId="{0107B0E8-9FD9-4B50-AE50-23ED522C0B7A}"/>
          </ac:spMkLst>
        </pc:spChg>
        <pc:spChg chg="mod">
          <ac:chgData name="Julie Glover" userId="01467a90-d4f5-454b-aa5f-891feffaa140" providerId="ADAL" clId="{8C77826E-6DDA-4BA5-B573-EAE891EE4B6A}" dt="2019-09-12T14:56:15.620" v="2557" actId="20577"/>
          <ac:spMkLst>
            <pc:docMk/>
            <pc:sldMk cId="2764676606" sldId="371"/>
            <ac:spMk id="3" creationId="{26A77792-0B2E-48D5-9F66-4E43664FA28E}"/>
          </ac:spMkLst>
        </pc:spChg>
      </pc:sldChg>
      <pc:sldChg chg="modSp add">
        <pc:chgData name="Julie Glover" userId="01467a90-d4f5-454b-aa5f-891feffaa140" providerId="ADAL" clId="{8C77826E-6DDA-4BA5-B573-EAE891EE4B6A}" dt="2019-09-12T14:57:40.377" v="2643" actId="20577"/>
        <pc:sldMkLst>
          <pc:docMk/>
          <pc:sldMk cId="3662267519" sldId="372"/>
        </pc:sldMkLst>
        <pc:spChg chg="mod">
          <ac:chgData name="Julie Glover" userId="01467a90-d4f5-454b-aa5f-891feffaa140" providerId="ADAL" clId="{8C77826E-6DDA-4BA5-B573-EAE891EE4B6A}" dt="2019-09-12T14:57:16.174" v="2561" actId="20577"/>
          <ac:spMkLst>
            <pc:docMk/>
            <pc:sldMk cId="3662267519" sldId="372"/>
            <ac:spMk id="2" creationId="{F36C615D-0A67-46F0-A66A-55055D604FFA}"/>
          </ac:spMkLst>
        </pc:spChg>
        <pc:spChg chg="mod">
          <ac:chgData name="Julie Glover" userId="01467a90-d4f5-454b-aa5f-891feffaa140" providerId="ADAL" clId="{8C77826E-6DDA-4BA5-B573-EAE891EE4B6A}" dt="2019-09-12T14:57:40.377" v="2643" actId="20577"/>
          <ac:spMkLst>
            <pc:docMk/>
            <pc:sldMk cId="3662267519" sldId="372"/>
            <ac:spMk id="3" creationId="{8376D0BF-AE75-413B-95C2-7511C49D2ECE}"/>
          </ac:spMkLst>
        </pc:spChg>
      </pc:sldChg>
      <pc:sldChg chg="modSp add modAnim">
        <pc:chgData name="Julie Glover" userId="01467a90-d4f5-454b-aa5f-891feffaa140" providerId="ADAL" clId="{8C77826E-6DDA-4BA5-B573-EAE891EE4B6A}" dt="2019-09-12T15:01:19.186" v="2998"/>
        <pc:sldMkLst>
          <pc:docMk/>
          <pc:sldMk cId="2813783134" sldId="373"/>
        </pc:sldMkLst>
        <pc:spChg chg="mod">
          <ac:chgData name="Julie Glover" userId="01467a90-d4f5-454b-aa5f-891feffaa140" providerId="ADAL" clId="{8C77826E-6DDA-4BA5-B573-EAE891EE4B6A}" dt="2019-09-12T14:59:08.294" v="2722" actId="20577"/>
          <ac:spMkLst>
            <pc:docMk/>
            <pc:sldMk cId="2813783134" sldId="373"/>
            <ac:spMk id="2" creationId="{65586554-CB37-4E18-9673-B7FE5E75775A}"/>
          </ac:spMkLst>
        </pc:spChg>
        <pc:spChg chg="mod">
          <ac:chgData name="Julie Glover" userId="01467a90-d4f5-454b-aa5f-891feffaa140" providerId="ADAL" clId="{8C77826E-6DDA-4BA5-B573-EAE891EE4B6A}" dt="2019-09-12T15:01:00.304" v="2996" actId="20577"/>
          <ac:spMkLst>
            <pc:docMk/>
            <pc:sldMk cId="2813783134" sldId="373"/>
            <ac:spMk id="3" creationId="{0C545785-D759-455A-9459-3BC1393A1F2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9/12/2019</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9/11/2019</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F7AD536F-12DD-4047-A5E1-D0F79FE1E84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005C5975-8789-48B8-B086-1A47F4D38A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7" name="Slide Number Placeholder 3">
            <a:extLst>
              <a:ext uri="{FF2B5EF4-FFF2-40B4-BE49-F238E27FC236}">
                <a16:creationId xmlns:a16="http://schemas.microsoft.com/office/drawing/2014/main" id="{CDBF50D1-8693-4891-9BB7-FBADA30844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7194B379-A0D2-4382-AF7C-F5C2DF94165C}" type="slidenum">
              <a:rPr lang="en-US" altLang="en-US">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15</a:t>
            </a:fld>
            <a:endParaRPr lang="en-US" altLang="en-US"/>
          </a:p>
        </p:txBody>
      </p:sp>
    </p:spTree>
    <p:extLst>
      <p:ext uri="{BB962C8B-B14F-4D97-AF65-F5344CB8AC3E}">
        <p14:creationId xmlns:p14="http://schemas.microsoft.com/office/powerpoint/2010/main" val="345094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18</a:t>
            </a:fld>
            <a:endParaRPr lang="en-US" altLang="en-US"/>
          </a:p>
        </p:txBody>
      </p:sp>
    </p:spTree>
    <p:extLst>
      <p:ext uri="{BB962C8B-B14F-4D97-AF65-F5344CB8AC3E}">
        <p14:creationId xmlns:p14="http://schemas.microsoft.com/office/powerpoint/2010/main" val="1149578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21</a:t>
            </a:fld>
            <a:endParaRPr lang="en-US" altLang="en-US"/>
          </a:p>
        </p:txBody>
      </p:sp>
    </p:spTree>
    <p:extLst>
      <p:ext uri="{BB962C8B-B14F-4D97-AF65-F5344CB8AC3E}">
        <p14:creationId xmlns:p14="http://schemas.microsoft.com/office/powerpoint/2010/main" val="113462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23</a:t>
            </a:fld>
            <a:endParaRPr lang="en-US" altLang="en-US"/>
          </a:p>
        </p:txBody>
      </p:sp>
    </p:spTree>
    <p:extLst>
      <p:ext uri="{BB962C8B-B14F-4D97-AF65-F5344CB8AC3E}">
        <p14:creationId xmlns:p14="http://schemas.microsoft.com/office/powerpoint/2010/main" val="161617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CDISC terminology fails to do this well (for example)</a:t>
            </a:r>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76</a:t>
            </a:fld>
            <a:endParaRPr lang="en-US" altLang="en-US"/>
          </a:p>
        </p:txBody>
      </p:sp>
    </p:spTree>
    <p:extLst>
      <p:ext uri="{BB962C8B-B14F-4D97-AF65-F5344CB8AC3E}">
        <p14:creationId xmlns:p14="http://schemas.microsoft.com/office/powerpoint/2010/main" val="2675255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1180870" y="895551"/>
            <a:ext cx="4738447" cy="1151670"/>
          </a:xfrm>
        </p:spPr>
        <p:txBody>
          <a:bodyPr anchor="b">
            <a:noAutofit/>
          </a:bodyPr>
          <a:lstStyle>
            <a:lvl1pPr algn="l">
              <a:defRPr sz="3000" b="1" i="0" spc="120">
                <a:latin typeface="Arial"/>
                <a:cs typeface="Arial"/>
              </a:defRPr>
            </a:lvl1pPr>
          </a:lstStyle>
          <a:p>
            <a:r>
              <a:rPr lang="en-US" dirty="0"/>
              <a:t>FHIR Experience</a:t>
            </a:r>
          </a:p>
        </p:txBody>
      </p:sp>
      <p:sp>
        <p:nvSpPr>
          <p:cNvPr id="3" name="Subtitle 2"/>
          <p:cNvSpPr>
            <a:spLocks noGrp="1"/>
          </p:cNvSpPr>
          <p:nvPr>
            <p:ph type="subTitle" idx="1" hasCustomPrompt="1"/>
          </p:nvPr>
        </p:nvSpPr>
        <p:spPr>
          <a:xfrm>
            <a:off x="1180870" y="2287197"/>
            <a:ext cx="4668695" cy="877213"/>
          </a:xfrm>
        </p:spPr>
        <p:txBody>
          <a:bodyPr>
            <a:noAutofit/>
          </a:bodyPr>
          <a:lstStyle>
            <a:lvl1pPr marL="0" marR="0" indent="0" algn="l" defTabSz="457200" rtl="0" eaLnBrk="1" fontAlgn="base" latinLnBrk="0" hangingPunct="1">
              <a:lnSpc>
                <a:spcPct val="100000"/>
              </a:lnSpc>
              <a:spcBef>
                <a:spcPts val="600"/>
              </a:spcBef>
              <a:spcAft>
                <a:spcPct val="0"/>
              </a:spcAft>
              <a:buClrTx/>
              <a:buSzTx/>
              <a:buFont typeface="Arial" panose="020B0604020202020204" pitchFamily="34" charset="0"/>
              <a:buNone/>
              <a:tabLst/>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base" latinLnBrk="0" hangingPunct="1">
              <a:lnSpc>
                <a:spcPct val="100000"/>
              </a:lnSpc>
              <a:spcBef>
                <a:spcPts val="600"/>
              </a:spcBef>
              <a:spcAft>
                <a:spcPct val="0"/>
              </a:spcAft>
              <a:buClrTx/>
              <a:buSzTx/>
              <a:buFont typeface="Arial" panose="020B0604020202020204" pitchFamily="34" charset="0"/>
              <a:buNone/>
              <a:tabLst/>
              <a:defRPr/>
            </a:pPr>
            <a:r>
              <a:rPr lang="en-US" dirty="0"/>
              <a:t>Implementation Guides</a:t>
            </a:r>
          </a:p>
          <a:p>
            <a:endParaRPr lang="en-US" dirty="0"/>
          </a:p>
        </p:txBody>
      </p:sp>
      <p:sp>
        <p:nvSpPr>
          <p:cNvPr id="20" name="Text Placeholder 19"/>
          <p:cNvSpPr>
            <a:spLocks noGrp="1"/>
          </p:cNvSpPr>
          <p:nvPr>
            <p:ph type="body" sz="quarter" idx="10" hasCustomPrompt="1"/>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Eric Haas</a:t>
            </a:r>
            <a:endParaRPr lang="en-US" noProof="0" dirty="0"/>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9/11/2019</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8926BE3-F26A-44BC-B1F1-8AC7C357627E}"/>
              </a:ext>
            </a:extLst>
          </p:cNvPr>
          <p:cNvPicPr>
            <a:picLocks noChangeAspect="1"/>
          </p:cNvPicPr>
          <p:nvPr userDrawn="1"/>
        </p:nvPicPr>
        <p:blipFill>
          <a:blip r:embed="rId4"/>
          <a:stretch>
            <a:fillRect/>
          </a:stretch>
        </p:blipFill>
        <p:spPr>
          <a:xfrm>
            <a:off x="6667193" y="2767633"/>
            <a:ext cx="1929304" cy="465483"/>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26A6D-74FA-43B6-9403-2499E7750D86}"/>
              </a:ext>
            </a:extLst>
          </p:cNvPr>
          <p:cNvPicPr>
            <a:picLocks noChangeAspect="1"/>
          </p:cNvPicPr>
          <p:nvPr userDrawn="1"/>
        </p:nvPicPr>
        <p:blipFill>
          <a:blip r:embed="rId2"/>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425381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5" name="Picture 14">
            <a:extLst>
              <a:ext uri="{FF2B5EF4-FFF2-40B4-BE49-F238E27FC236}">
                <a16:creationId xmlns:a16="http://schemas.microsoft.com/office/drawing/2014/main" id="{7EE7A39D-7D27-433D-99F1-A2BA7416BCEA}"/>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A8FD7BF5-33BE-4FBC-8618-5123D8168DEC}"/>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a:extLst>
              <a:ext uri="{FF2B5EF4-FFF2-40B4-BE49-F238E27FC236}">
                <a16:creationId xmlns:a16="http://schemas.microsoft.com/office/drawing/2014/main" id="{E45B2C87-FDD9-4E77-B156-EB0F304DBA95}"/>
              </a:ext>
            </a:extLst>
          </p:cNvPr>
          <p:cNvPicPr>
            <a:picLocks noChangeAspect="1"/>
          </p:cNvPicPr>
          <p:nvPr userDrawn="1"/>
        </p:nvPicPr>
        <p:blipFill>
          <a:blip r:embed="rId3"/>
          <a:stretch>
            <a:fillRect/>
          </a:stretch>
        </p:blipFill>
        <p:spPr>
          <a:xfrm>
            <a:off x="8479896" y="4544296"/>
            <a:ext cx="334190" cy="49402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134893"/>
            <a:ext cx="8228883" cy="3376051"/>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1800"/>
            </a:lvl3pPr>
            <a:lvl4pPr>
              <a:spcBef>
                <a:spcPts val="600"/>
              </a:spcBef>
              <a:spcAft>
                <a:spcPts val="0"/>
              </a:spcAft>
              <a:defRPr sz="1800"/>
            </a:lvl4pPr>
            <a:lvl5pPr>
              <a:spcBef>
                <a:spcPts val="600"/>
              </a:spcBef>
              <a:spcAft>
                <a:spcPts val="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a:extLst>
              <a:ext uri="{FF2B5EF4-FFF2-40B4-BE49-F238E27FC236}">
                <a16:creationId xmlns:a16="http://schemas.microsoft.com/office/drawing/2014/main" id="{05F398E7-6FEF-4D50-828A-862C7A6A8A1D}"/>
              </a:ext>
            </a:extLst>
          </p:cNvPr>
          <p:cNvPicPr>
            <a:picLocks noChangeAspect="1"/>
          </p:cNvPicPr>
          <p:nvPr userDrawn="1"/>
        </p:nvPicPr>
        <p:blipFill>
          <a:blip r:embed="rId3"/>
          <a:stretch>
            <a:fillRect/>
          </a:stretch>
        </p:blipFill>
        <p:spPr>
          <a:xfrm>
            <a:off x="8449468" y="4527243"/>
            <a:ext cx="334190" cy="49402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E263FCF1-A627-45FF-9162-523A4427A605}"/>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4E888F42-DC23-4311-B11C-554FD24267BA}"/>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a:extLst>
              <a:ext uri="{FF2B5EF4-FFF2-40B4-BE49-F238E27FC236}">
                <a16:creationId xmlns:a16="http://schemas.microsoft.com/office/drawing/2014/main" id="{D32F6708-D3B4-4D74-A64C-F0F9110AA7D7}"/>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1" name="Picture 10">
            <a:extLst>
              <a:ext uri="{FF2B5EF4-FFF2-40B4-BE49-F238E27FC236}">
                <a16:creationId xmlns:a16="http://schemas.microsoft.com/office/drawing/2014/main" id="{3D05C5EE-2A92-4D4B-A616-F54674BEF8C9}"/>
              </a:ext>
            </a:extLst>
          </p:cNvPr>
          <p:cNvPicPr>
            <a:picLocks noChangeAspect="1"/>
          </p:cNvPicPr>
          <p:nvPr userDrawn="1"/>
        </p:nvPicPr>
        <p:blipFill>
          <a:blip r:embed="rId3"/>
          <a:stretch>
            <a:fillRect/>
          </a:stretch>
        </p:blipFill>
        <p:spPr>
          <a:xfrm>
            <a:off x="8449468" y="4468239"/>
            <a:ext cx="334190" cy="49402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9/11/2019</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hl7.org/fhir/terminologies-systems.html"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registry.fhir.org/search?q=resourcetype:codesystem" TargetMode="Externa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hl7.org/fhir/codesystem.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www.hl7.org/documentcenter/private/standards_temp_E71BBB95-1C23-BA17-0CEAEF23E6F7F4B0/HL7_SPEC_VSD_R1_2019MAR.pdf"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hyperlink" Target="https://www.hl7.org/fhir/terminologies.html"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tudylib.net/doc/7026518/position-paper-on-the-use-of-negation" TargetMode="Externa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whocc.no/atc/structure_and_principles/" TargetMode="Externa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dea.gov/drug-scheduling" TargetMode="Externa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3588661-316C-42E7-A93E-9DF44255DDF1}"/>
              </a:ext>
            </a:extLst>
          </p:cNvPr>
          <p:cNvSpPr>
            <a:spLocks noGrp="1"/>
          </p:cNvSpPr>
          <p:nvPr>
            <p:ph type="ctrTitle"/>
          </p:nvPr>
        </p:nvSpPr>
        <p:spPr/>
        <p:txBody>
          <a:bodyPr/>
          <a:lstStyle/>
          <a:p>
            <a:r>
              <a:rPr lang="en-US" dirty="0"/>
              <a:t>TERMINOLOGY FOR FHIR IMPLEMENTATION GUIDES</a:t>
            </a:r>
          </a:p>
        </p:txBody>
      </p:sp>
      <p:sp>
        <p:nvSpPr>
          <p:cNvPr id="11266" name="Subtitle 20">
            <a:extLst>
              <a:ext uri="{FF2B5EF4-FFF2-40B4-BE49-F238E27FC236}">
                <a16:creationId xmlns:a16="http://schemas.microsoft.com/office/drawing/2014/main" id="{3B36C9AB-D2CA-4C7B-ADE0-E7B7FE5029F4}"/>
              </a:ext>
            </a:extLst>
          </p:cNvPr>
          <p:cNvSpPr>
            <a:spLocks noGrp="1"/>
          </p:cNvSpPr>
          <p:nvPr>
            <p:ph type="subTitle" idx="1"/>
          </p:nvPr>
        </p:nvSpPr>
        <p:spPr/>
        <p:txBody>
          <a:bodyPr/>
          <a:lstStyle/>
          <a:p>
            <a:r>
              <a:rPr lang="en-US" altLang="en-US" dirty="0"/>
              <a:t>Atlanta WGM</a:t>
            </a:r>
          </a:p>
          <a:p>
            <a:r>
              <a:rPr lang="en-US" altLang="en-US" dirty="0"/>
              <a:t>September 2019</a:t>
            </a:r>
          </a:p>
        </p:txBody>
      </p:sp>
      <p:sp>
        <p:nvSpPr>
          <p:cNvPr id="11275" name="Text Placeholder 11274">
            <a:extLst>
              <a:ext uri="{FF2B5EF4-FFF2-40B4-BE49-F238E27FC236}">
                <a16:creationId xmlns:a16="http://schemas.microsoft.com/office/drawing/2014/main" id="{E1532812-243A-497D-85C8-F449F702B216}"/>
              </a:ext>
            </a:extLst>
          </p:cNvPr>
          <p:cNvSpPr>
            <a:spLocks noGrp="1"/>
          </p:cNvSpPr>
          <p:nvPr>
            <p:ph type="body" sz="quarter" idx="10"/>
          </p:nvPr>
        </p:nvSpPr>
        <p:spPr>
          <a:xfrm>
            <a:off x="1181100" y="3256745"/>
            <a:ext cx="4026440" cy="877213"/>
          </a:xfrm>
        </p:spPr>
        <p:txBody>
          <a:bodyPr/>
          <a:lstStyle/>
          <a:p>
            <a:r>
              <a:rPr lang="en-US" sz="1600" dirty="0"/>
              <a:t>Julie James PhD</a:t>
            </a:r>
          </a:p>
          <a:p>
            <a:r>
              <a:rPr lang="en-US" sz="1400" dirty="0"/>
              <a:t>Blue Wave Informatics LLP</a:t>
            </a:r>
          </a:p>
        </p:txBody>
      </p:sp>
      <p:sp>
        <p:nvSpPr>
          <p:cNvPr id="11268" name="Footer Placeholder 22">
            <a:extLst>
              <a:ext uri="{FF2B5EF4-FFF2-40B4-BE49-F238E27FC236}">
                <a16:creationId xmlns:a16="http://schemas.microsoft.com/office/drawing/2014/main" id="{E9F31111-C13D-4831-BE42-71ADFC439F93}"/>
              </a:ext>
            </a:extLst>
          </p:cNvPr>
          <p:cNvSpPr>
            <a:spLocks noGrp="1"/>
          </p:cNvSpPr>
          <p:nvPr>
            <p:ph type="ftr"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a:t>© 2019 Health Level Seven ® International. Licensed under Creative Commons Attribution 4.0 International HL7, Health Level Seven, FHIR and the FHIR flame logo are registered trademarks of Health Level Seven International. Reg. U.S. TM Office.</a:t>
            </a:r>
          </a:p>
        </p:txBody>
      </p:sp>
      <p:sp>
        <p:nvSpPr>
          <p:cNvPr id="11270" name="Date Placeholder 11269">
            <a:extLst>
              <a:ext uri="{FF2B5EF4-FFF2-40B4-BE49-F238E27FC236}">
                <a16:creationId xmlns:a16="http://schemas.microsoft.com/office/drawing/2014/main" id="{07B9A7B9-2084-46C8-8C3E-7896AEC7F12C}"/>
              </a:ext>
            </a:extLst>
          </p:cNvPr>
          <p:cNvSpPr>
            <a:spLocks noGrp="1"/>
          </p:cNvSpPr>
          <p:nvPr>
            <p:ph type="dt" sz="half" idx="12"/>
          </p:nvPr>
        </p:nvSpPr>
        <p:spPr/>
        <p:txBody>
          <a:bodyPr/>
          <a:lstStyle/>
          <a:p>
            <a:fld id="{ADF25EDD-E4AC-435C-ABE6-222F1A59A5F9}" type="datetime1">
              <a:rPr lang="en-US" altLang="en-US" smtClean="0"/>
              <a:pPr/>
              <a:t>9/11/2019</a:t>
            </a:fld>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B53B-8353-4663-A6F9-9ABD6515D0AD}"/>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58ADCBAB-1D0F-4CEC-BD49-C11B490440C7}"/>
              </a:ext>
            </a:extLst>
          </p:cNvPr>
          <p:cNvSpPr>
            <a:spLocks noGrp="1"/>
          </p:cNvSpPr>
          <p:nvPr>
            <p:ph type="body" sz="quarter" idx="13"/>
          </p:nvPr>
        </p:nvSpPr>
        <p:spPr/>
        <p:txBody>
          <a:bodyPr/>
          <a:lstStyle/>
          <a:p>
            <a:r>
              <a:rPr lang="en-GB" dirty="0"/>
              <a:t>What’s more important – the code system or the value set?</a:t>
            </a:r>
          </a:p>
          <a:p>
            <a:r>
              <a:rPr lang="en-GB" dirty="0"/>
              <a:t>Is an extensionally defined value set better than an </a:t>
            </a:r>
            <a:r>
              <a:rPr lang="en-GB" dirty="0" err="1"/>
              <a:t>intensionally</a:t>
            </a:r>
            <a:r>
              <a:rPr lang="en-GB" dirty="0"/>
              <a:t> defined value set?</a:t>
            </a:r>
          </a:p>
          <a:p>
            <a:r>
              <a:rPr lang="en-GB" dirty="0"/>
              <a:t>Should we allow free text instead of a coded concept?</a:t>
            </a:r>
          </a:p>
          <a:p>
            <a:r>
              <a:rPr lang="en-GB" dirty="0"/>
              <a:t>Which is the best binding strength to use?</a:t>
            </a:r>
          </a:p>
          <a:p>
            <a:r>
              <a:rPr lang="en-GB" dirty="0"/>
              <a:t>Do you have a favourite “Cimino desideratum”?</a:t>
            </a:r>
          </a:p>
          <a:p>
            <a:endParaRPr lang="en-GB" dirty="0"/>
          </a:p>
        </p:txBody>
      </p:sp>
      <p:sp>
        <p:nvSpPr>
          <p:cNvPr id="4" name="Footer Placeholder 3">
            <a:extLst>
              <a:ext uri="{FF2B5EF4-FFF2-40B4-BE49-F238E27FC236}">
                <a16:creationId xmlns:a16="http://schemas.microsoft.com/office/drawing/2014/main" id="{CC843CEF-5C28-43C8-8044-AE3B103C466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EA4ADC5-19BA-4958-9AF6-76944E964839}"/>
              </a:ext>
            </a:extLst>
          </p:cNvPr>
          <p:cNvSpPr>
            <a:spLocks noGrp="1"/>
          </p:cNvSpPr>
          <p:nvPr>
            <p:ph type="sldNum" sz="quarter" idx="11"/>
          </p:nvPr>
        </p:nvSpPr>
        <p:spPr/>
        <p:txBody>
          <a:bodyPr/>
          <a:lstStyle/>
          <a:p>
            <a:fld id="{6CACE926-AEF5-4BFE-8BD7-24414108CB7B}" type="slidenum">
              <a:rPr lang="en-US" altLang="en-US" smtClean="0"/>
              <a:pPr/>
              <a:t>10</a:t>
            </a:fld>
            <a:endParaRPr lang="en-US" altLang="en-US" dirty="0"/>
          </a:p>
        </p:txBody>
      </p:sp>
    </p:spTree>
    <p:extLst>
      <p:ext uri="{BB962C8B-B14F-4D97-AF65-F5344CB8AC3E}">
        <p14:creationId xmlns:p14="http://schemas.microsoft.com/office/powerpoint/2010/main" val="32258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36D-566A-4F64-8062-ACAAF653F251}"/>
              </a:ext>
            </a:extLst>
          </p:cNvPr>
          <p:cNvSpPr>
            <a:spLocks noGrp="1"/>
          </p:cNvSpPr>
          <p:nvPr>
            <p:ph type="title"/>
          </p:nvPr>
        </p:nvSpPr>
        <p:spPr/>
        <p:txBody>
          <a:bodyPr/>
          <a:lstStyle/>
          <a:p>
            <a:r>
              <a:rPr lang="en-GB" dirty="0"/>
              <a:t>“Allergy to/allergen”</a:t>
            </a:r>
          </a:p>
        </p:txBody>
      </p:sp>
      <p:sp>
        <p:nvSpPr>
          <p:cNvPr id="3" name="Text Placeholder 2">
            <a:extLst>
              <a:ext uri="{FF2B5EF4-FFF2-40B4-BE49-F238E27FC236}">
                <a16:creationId xmlns:a16="http://schemas.microsoft.com/office/drawing/2014/main" id="{BD2E3043-9611-43E7-B550-2F4476F30E99}"/>
              </a:ext>
            </a:extLst>
          </p:cNvPr>
          <p:cNvSpPr>
            <a:spLocks noGrp="1"/>
          </p:cNvSpPr>
          <p:nvPr>
            <p:ph type="body" sz="quarter" idx="13"/>
          </p:nvPr>
        </p:nvSpPr>
        <p:spPr/>
        <p:txBody>
          <a:bodyPr/>
          <a:lstStyle/>
          <a:p>
            <a:r>
              <a:rPr lang="en-GB" sz="1800" dirty="0"/>
              <a:t>Allergies are typically to </a:t>
            </a:r>
          </a:p>
          <a:p>
            <a:pPr lvl="1"/>
            <a:r>
              <a:rPr lang="en-GB" sz="1600" dirty="0"/>
              <a:t>Medicinal substances</a:t>
            </a:r>
          </a:p>
          <a:p>
            <a:pPr lvl="1"/>
            <a:r>
              <a:rPr lang="en-GB" sz="1600" dirty="0"/>
              <a:t>Food substances</a:t>
            </a:r>
          </a:p>
          <a:p>
            <a:pPr lvl="1"/>
            <a:r>
              <a:rPr lang="en-GB" sz="1600" dirty="0"/>
              <a:t>Complex natural proteins (e.g. pollens) and other substances (e.g. latex)</a:t>
            </a:r>
          </a:p>
          <a:p>
            <a:r>
              <a:rPr lang="en-GB" sz="1800" dirty="0"/>
              <a:t>Although SNOMED CT will cover all of those, it will be at an abstract and generic level (i.e. not the medicines licensed in your jurisdiction); for that there will be national medicinal product terminology….but that probably will not include foods or other allergens</a:t>
            </a:r>
          </a:p>
          <a:p>
            <a:r>
              <a:rPr lang="en-GB" sz="1800" dirty="0"/>
              <a:t>So the value set for a coded concept to describe an allergy to something (i.e. an allergen) is likely to need to draw from more than one code system</a:t>
            </a:r>
          </a:p>
        </p:txBody>
      </p:sp>
      <p:sp>
        <p:nvSpPr>
          <p:cNvPr id="4" name="Footer Placeholder 3">
            <a:extLst>
              <a:ext uri="{FF2B5EF4-FFF2-40B4-BE49-F238E27FC236}">
                <a16:creationId xmlns:a16="http://schemas.microsoft.com/office/drawing/2014/main" id="{B67A6046-8EBB-4034-9120-3FFC90B3F2F1}"/>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E00FD735-99BC-49EE-9512-C1C48F3E123E}"/>
              </a:ext>
            </a:extLst>
          </p:cNvPr>
          <p:cNvSpPr>
            <a:spLocks noGrp="1"/>
          </p:cNvSpPr>
          <p:nvPr>
            <p:ph type="sldNum" sz="quarter" idx="11"/>
          </p:nvPr>
        </p:nvSpPr>
        <p:spPr/>
        <p:txBody>
          <a:bodyPr/>
          <a:lstStyle/>
          <a:p>
            <a:fld id="{6CACE926-AEF5-4BFE-8BD7-24414108CB7B}" type="slidenum">
              <a:rPr lang="en-US" altLang="en-US" smtClean="0"/>
              <a:pPr/>
              <a:t>100</a:t>
            </a:fld>
            <a:endParaRPr lang="en-US" altLang="en-US" dirty="0"/>
          </a:p>
        </p:txBody>
      </p:sp>
      <p:pic>
        <p:nvPicPr>
          <p:cNvPr id="12" name="Picture 11">
            <a:extLst>
              <a:ext uri="{FF2B5EF4-FFF2-40B4-BE49-F238E27FC236}">
                <a16:creationId xmlns:a16="http://schemas.microsoft.com/office/drawing/2014/main" id="{CDF3C382-7DFC-4962-99A8-F59F2B541891}"/>
              </a:ext>
            </a:extLst>
          </p:cNvPr>
          <p:cNvPicPr>
            <a:picLocks noChangeAspect="1"/>
          </p:cNvPicPr>
          <p:nvPr/>
        </p:nvPicPr>
        <p:blipFill>
          <a:blip r:embed="rId2"/>
          <a:stretch>
            <a:fillRect/>
          </a:stretch>
        </p:blipFill>
        <p:spPr>
          <a:xfrm>
            <a:off x="5676819" y="267985"/>
            <a:ext cx="1527622" cy="1227276"/>
          </a:xfrm>
          <a:prstGeom prst="rect">
            <a:avLst/>
          </a:prstGeom>
        </p:spPr>
      </p:pic>
      <p:pic>
        <p:nvPicPr>
          <p:cNvPr id="14" name="Picture 13">
            <a:extLst>
              <a:ext uri="{FF2B5EF4-FFF2-40B4-BE49-F238E27FC236}">
                <a16:creationId xmlns:a16="http://schemas.microsoft.com/office/drawing/2014/main" id="{AE97F373-01FC-45B9-961C-91D308C32395}"/>
              </a:ext>
            </a:extLst>
          </p:cNvPr>
          <p:cNvPicPr>
            <a:picLocks noChangeAspect="1"/>
          </p:cNvPicPr>
          <p:nvPr/>
        </p:nvPicPr>
        <p:blipFill>
          <a:blip r:embed="rId3"/>
          <a:stretch>
            <a:fillRect/>
          </a:stretch>
        </p:blipFill>
        <p:spPr>
          <a:xfrm>
            <a:off x="7204441" y="967445"/>
            <a:ext cx="1812129" cy="1055633"/>
          </a:xfrm>
          <a:prstGeom prst="rect">
            <a:avLst/>
          </a:prstGeom>
        </p:spPr>
      </p:pic>
      <p:pic>
        <p:nvPicPr>
          <p:cNvPr id="11" name="Picture 10">
            <a:extLst>
              <a:ext uri="{FF2B5EF4-FFF2-40B4-BE49-F238E27FC236}">
                <a16:creationId xmlns:a16="http://schemas.microsoft.com/office/drawing/2014/main" id="{8C739F89-3BA1-402E-B8D0-E3FC4B68E897}"/>
              </a:ext>
            </a:extLst>
          </p:cNvPr>
          <p:cNvPicPr>
            <a:picLocks noChangeAspect="1"/>
          </p:cNvPicPr>
          <p:nvPr/>
        </p:nvPicPr>
        <p:blipFill>
          <a:blip r:embed="rId4"/>
          <a:stretch>
            <a:fillRect/>
          </a:stretch>
        </p:blipFill>
        <p:spPr>
          <a:xfrm>
            <a:off x="4073939" y="1129166"/>
            <a:ext cx="1656936" cy="732193"/>
          </a:xfrm>
          <a:prstGeom prst="rect">
            <a:avLst/>
          </a:prstGeom>
        </p:spPr>
      </p:pic>
    </p:spTree>
    <p:extLst>
      <p:ext uri="{BB962C8B-B14F-4D97-AF65-F5344CB8AC3E}">
        <p14:creationId xmlns:p14="http://schemas.microsoft.com/office/powerpoint/2010/main" val="391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EC90-CA89-40B7-904A-3A170F4DD175}"/>
              </a:ext>
            </a:extLst>
          </p:cNvPr>
          <p:cNvSpPr>
            <a:spLocks noGrp="1"/>
          </p:cNvSpPr>
          <p:nvPr>
            <p:ph type="title"/>
          </p:nvPr>
        </p:nvSpPr>
        <p:spPr/>
        <p:txBody>
          <a:bodyPr/>
          <a:lstStyle/>
          <a:p>
            <a:r>
              <a:rPr lang="en-GB" dirty="0"/>
              <a:t>Allergy/Intolerance Resource</a:t>
            </a:r>
          </a:p>
        </p:txBody>
      </p:sp>
      <p:pic>
        <p:nvPicPr>
          <p:cNvPr id="6" name="Picture 5">
            <a:extLst>
              <a:ext uri="{FF2B5EF4-FFF2-40B4-BE49-F238E27FC236}">
                <a16:creationId xmlns:a16="http://schemas.microsoft.com/office/drawing/2014/main" id="{AEA7AFE8-C06C-4C42-87FC-CA7E639331C3}"/>
              </a:ext>
            </a:extLst>
          </p:cNvPr>
          <p:cNvPicPr>
            <a:picLocks noChangeAspect="1"/>
          </p:cNvPicPr>
          <p:nvPr/>
        </p:nvPicPr>
        <p:blipFill>
          <a:blip r:embed="rId2"/>
          <a:stretch>
            <a:fillRect/>
          </a:stretch>
        </p:blipFill>
        <p:spPr>
          <a:xfrm>
            <a:off x="504109" y="1295193"/>
            <a:ext cx="8448675" cy="790575"/>
          </a:xfrm>
          <a:prstGeom prst="rect">
            <a:avLst/>
          </a:prstGeom>
        </p:spPr>
      </p:pic>
      <p:sp>
        <p:nvSpPr>
          <p:cNvPr id="4" name="Footer Placeholder 3">
            <a:extLst>
              <a:ext uri="{FF2B5EF4-FFF2-40B4-BE49-F238E27FC236}">
                <a16:creationId xmlns:a16="http://schemas.microsoft.com/office/drawing/2014/main" id="{F5A2E9F8-F942-4050-9443-C4E5A2B0B0D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FCD3646-D39F-4AD9-9223-D3225AB276EC}"/>
              </a:ext>
            </a:extLst>
          </p:cNvPr>
          <p:cNvSpPr>
            <a:spLocks noGrp="1"/>
          </p:cNvSpPr>
          <p:nvPr>
            <p:ph type="sldNum" sz="quarter" idx="11"/>
          </p:nvPr>
        </p:nvSpPr>
        <p:spPr/>
        <p:txBody>
          <a:bodyPr/>
          <a:lstStyle/>
          <a:p>
            <a:fld id="{6CACE926-AEF5-4BFE-8BD7-24414108CB7B}" type="slidenum">
              <a:rPr lang="en-US" altLang="en-US" smtClean="0"/>
              <a:pPr/>
              <a:t>101</a:t>
            </a:fld>
            <a:endParaRPr lang="en-US" altLang="en-US" dirty="0"/>
          </a:p>
        </p:txBody>
      </p:sp>
      <p:sp>
        <p:nvSpPr>
          <p:cNvPr id="7" name="TextBox 6">
            <a:extLst>
              <a:ext uri="{FF2B5EF4-FFF2-40B4-BE49-F238E27FC236}">
                <a16:creationId xmlns:a16="http://schemas.microsoft.com/office/drawing/2014/main" id="{7DAB5727-C887-40E5-8D8B-76310AF836D0}"/>
              </a:ext>
            </a:extLst>
          </p:cNvPr>
          <p:cNvSpPr txBox="1"/>
          <p:nvPr/>
        </p:nvSpPr>
        <p:spPr>
          <a:xfrm>
            <a:off x="715616" y="2365513"/>
            <a:ext cx="7368209" cy="338554"/>
          </a:xfrm>
          <a:prstGeom prst="rect">
            <a:avLst/>
          </a:prstGeom>
          <a:noFill/>
        </p:spPr>
        <p:txBody>
          <a:bodyPr wrap="square" rtlCol="0">
            <a:spAutoFit/>
          </a:bodyPr>
          <a:lstStyle/>
          <a:p>
            <a:r>
              <a:rPr lang="en-GB" sz="1600" dirty="0"/>
              <a:t>The </a:t>
            </a:r>
            <a:r>
              <a:rPr lang="en-GB" sz="1600" b="1" dirty="0"/>
              <a:t>exemplar</a:t>
            </a:r>
            <a:r>
              <a:rPr lang="en-GB" sz="1600" dirty="0"/>
              <a:t> value set draws from several parts of SNOMED CT:</a:t>
            </a:r>
          </a:p>
        </p:txBody>
      </p:sp>
      <p:pic>
        <p:nvPicPr>
          <p:cNvPr id="8" name="Picture 7">
            <a:extLst>
              <a:ext uri="{FF2B5EF4-FFF2-40B4-BE49-F238E27FC236}">
                <a16:creationId xmlns:a16="http://schemas.microsoft.com/office/drawing/2014/main" id="{67FBFB71-334F-4C1B-8888-F67ABD848BB0}"/>
              </a:ext>
            </a:extLst>
          </p:cNvPr>
          <p:cNvPicPr>
            <a:picLocks noChangeAspect="1"/>
          </p:cNvPicPr>
          <p:nvPr/>
        </p:nvPicPr>
        <p:blipFill>
          <a:blip r:embed="rId3"/>
          <a:stretch>
            <a:fillRect/>
          </a:stretch>
        </p:blipFill>
        <p:spPr>
          <a:xfrm>
            <a:off x="1333293" y="2779022"/>
            <a:ext cx="5007873" cy="1708708"/>
          </a:xfrm>
          <a:prstGeom prst="rect">
            <a:avLst/>
          </a:prstGeom>
        </p:spPr>
      </p:pic>
    </p:spTree>
    <p:extLst>
      <p:ext uri="{BB962C8B-B14F-4D97-AF65-F5344CB8AC3E}">
        <p14:creationId xmlns:p14="http://schemas.microsoft.com/office/powerpoint/2010/main" val="27539440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93FC4-8CEC-485F-8F04-69F87574DC83}"/>
              </a:ext>
            </a:extLst>
          </p:cNvPr>
          <p:cNvSpPr>
            <a:spLocks noGrp="1"/>
          </p:cNvSpPr>
          <p:nvPr>
            <p:ph type="title"/>
          </p:nvPr>
        </p:nvSpPr>
        <p:spPr/>
        <p:txBody>
          <a:bodyPr/>
          <a:lstStyle/>
          <a:p>
            <a:r>
              <a:rPr lang="en-GB" dirty="0"/>
              <a:t>Value sets and data analysis</a:t>
            </a:r>
          </a:p>
        </p:txBody>
      </p:sp>
      <p:sp>
        <p:nvSpPr>
          <p:cNvPr id="6" name="Text Placeholder 5">
            <a:extLst>
              <a:ext uri="{FF2B5EF4-FFF2-40B4-BE49-F238E27FC236}">
                <a16:creationId xmlns:a16="http://schemas.microsoft.com/office/drawing/2014/main" id="{193D8E65-750B-496D-8405-372AB2B71E26}"/>
              </a:ext>
            </a:extLst>
          </p:cNvPr>
          <p:cNvSpPr>
            <a:spLocks noGrp="1"/>
          </p:cNvSpPr>
          <p:nvPr>
            <p:ph type="body" sz="quarter" idx="13"/>
          </p:nvPr>
        </p:nvSpPr>
        <p:spPr/>
        <p:txBody>
          <a:bodyPr/>
          <a:lstStyle/>
          <a:p>
            <a:r>
              <a:rPr lang="en-GB" dirty="0"/>
              <a:t>The analysis and interpretation of the information that you collect using value set B might be quite different to that which you get if you collected the information using value set A</a:t>
            </a:r>
          </a:p>
        </p:txBody>
      </p:sp>
      <p:sp>
        <p:nvSpPr>
          <p:cNvPr id="3" name="Footer Placeholder 2">
            <a:extLst>
              <a:ext uri="{FF2B5EF4-FFF2-40B4-BE49-F238E27FC236}">
                <a16:creationId xmlns:a16="http://schemas.microsoft.com/office/drawing/2014/main" id="{69B6E285-0D89-406C-BE77-2D68C9BD6D2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D697D1F-95D0-46FD-8B5F-9451FC0B5E14}"/>
              </a:ext>
            </a:extLst>
          </p:cNvPr>
          <p:cNvSpPr>
            <a:spLocks noGrp="1"/>
          </p:cNvSpPr>
          <p:nvPr>
            <p:ph type="sldNum" sz="quarter" idx="11"/>
          </p:nvPr>
        </p:nvSpPr>
        <p:spPr/>
        <p:txBody>
          <a:bodyPr/>
          <a:lstStyle/>
          <a:p>
            <a:fld id="{6CACE926-AEF5-4BFE-8BD7-24414108CB7B}" type="slidenum">
              <a:rPr lang="en-US" altLang="en-US" smtClean="0"/>
              <a:pPr/>
              <a:t>102</a:t>
            </a:fld>
            <a:endParaRPr lang="en-US" altLang="en-US" dirty="0"/>
          </a:p>
        </p:txBody>
      </p:sp>
    </p:spTree>
    <p:extLst>
      <p:ext uri="{BB962C8B-B14F-4D97-AF65-F5344CB8AC3E}">
        <p14:creationId xmlns:p14="http://schemas.microsoft.com/office/powerpoint/2010/main" val="3683528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35BC-89DF-453E-82BA-FE2B7A9A0B59}"/>
              </a:ext>
            </a:extLst>
          </p:cNvPr>
          <p:cNvSpPr>
            <a:spLocks noGrp="1"/>
          </p:cNvSpPr>
          <p:nvPr>
            <p:ph type="title"/>
          </p:nvPr>
        </p:nvSpPr>
        <p:spPr/>
        <p:txBody>
          <a:bodyPr/>
          <a:lstStyle/>
          <a:p>
            <a:r>
              <a:rPr lang="en-GB" dirty="0"/>
              <a:t>Data Collection:</a:t>
            </a:r>
          </a:p>
        </p:txBody>
      </p:sp>
      <p:sp>
        <p:nvSpPr>
          <p:cNvPr id="3" name="Text Placeholder 2">
            <a:extLst>
              <a:ext uri="{FF2B5EF4-FFF2-40B4-BE49-F238E27FC236}">
                <a16:creationId xmlns:a16="http://schemas.microsoft.com/office/drawing/2014/main" id="{B92CF8EE-EBCB-468A-BF59-5A22436483DF}"/>
              </a:ext>
            </a:extLst>
          </p:cNvPr>
          <p:cNvSpPr>
            <a:spLocks noGrp="1"/>
          </p:cNvSpPr>
          <p:nvPr>
            <p:ph type="body" sz="quarter" idx="13"/>
          </p:nvPr>
        </p:nvSpPr>
        <p:spPr/>
        <p:txBody>
          <a:bodyPr/>
          <a:lstStyle/>
          <a:p>
            <a:r>
              <a:rPr lang="en-GB" dirty="0"/>
              <a:t>In two different surveys, 50 people were asked to indicate their favourite colour</a:t>
            </a:r>
          </a:p>
          <a:p>
            <a:pPr lvl="1"/>
            <a:r>
              <a:rPr lang="en-GB" dirty="0"/>
              <a:t>In Survey A, 17 people said “blue”</a:t>
            </a:r>
          </a:p>
          <a:p>
            <a:pPr lvl="1"/>
            <a:r>
              <a:rPr lang="en-GB" dirty="0"/>
              <a:t>In Survey B , only 4 people said “blue” (R0 G102 B204) </a:t>
            </a:r>
          </a:p>
          <a:p>
            <a:endParaRPr lang="en-GB" dirty="0"/>
          </a:p>
        </p:txBody>
      </p:sp>
      <p:sp>
        <p:nvSpPr>
          <p:cNvPr id="4" name="Footer Placeholder 3">
            <a:extLst>
              <a:ext uri="{FF2B5EF4-FFF2-40B4-BE49-F238E27FC236}">
                <a16:creationId xmlns:a16="http://schemas.microsoft.com/office/drawing/2014/main" id="{F48A6D44-BB43-41B2-B3BC-5DCA9D137DE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8106C00-FE32-4942-BA36-9DD4CF57E7FE}"/>
              </a:ext>
            </a:extLst>
          </p:cNvPr>
          <p:cNvSpPr>
            <a:spLocks noGrp="1"/>
          </p:cNvSpPr>
          <p:nvPr>
            <p:ph type="sldNum" sz="quarter" idx="11"/>
          </p:nvPr>
        </p:nvSpPr>
        <p:spPr/>
        <p:txBody>
          <a:bodyPr/>
          <a:lstStyle/>
          <a:p>
            <a:fld id="{6CACE926-AEF5-4BFE-8BD7-24414108CB7B}" type="slidenum">
              <a:rPr lang="en-US" altLang="en-US" smtClean="0"/>
              <a:pPr/>
              <a:t>103</a:t>
            </a:fld>
            <a:endParaRPr lang="en-US" altLang="en-US" dirty="0"/>
          </a:p>
        </p:txBody>
      </p:sp>
      <p:pic>
        <p:nvPicPr>
          <p:cNvPr id="6" name="Picture 5">
            <a:extLst>
              <a:ext uri="{FF2B5EF4-FFF2-40B4-BE49-F238E27FC236}">
                <a16:creationId xmlns:a16="http://schemas.microsoft.com/office/drawing/2014/main" id="{803617BE-9A42-4788-AFC7-94BEC35937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267" y="2892287"/>
            <a:ext cx="1917924" cy="1438443"/>
          </a:xfrm>
          <a:prstGeom prst="rect">
            <a:avLst/>
          </a:prstGeom>
        </p:spPr>
      </p:pic>
      <p:sp>
        <p:nvSpPr>
          <p:cNvPr id="7" name="TextBox 6">
            <a:extLst>
              <a:ext uri="{FF2B5EF4-FFF2-40B4-BE49-F238E27FC236}">
                <a16:creationId xmlns:a16="http://schemas.microsoft.com/office/drawing/2014/main" id="{93EF1561-0B56-4556-9DEE-8BA3A1348F7B}"/>
              </a:ext>
            </a:extLst>
          </p:cNvPr>
          <p:cNvSpPr txBox="1"/>
          <p:nvPr/>
        </p:nvSpPr>
        <p:spPr>
          <a:xfrm>
            <a:off x="568141" y="3413004"/>
            <a:ext cx="4171867" cy="523220"/>
          </a:xfrm>
          <a:prstGeom prst="rect">
            <a:avLst/>
          </a:prstGeom>
          <a:noFill/>
        </p:spPr>
        <p:txBody>
          <a:bodyPr wrap="square" rtlCol="0">
            <a:spAutoFit/>
          </a:bodyPr>
          <a:lstStyle/>
          <a:p>
            <a:r>
              <a:rPr lang="en-GB" sz="2800" dirty="0">
                <a:solidFill>
                  <a:srgbClr val="FF0000"/>
                </a:solidFill>
              </a:rPr>
              <a:t>Why the difference?</a:t>
            </a:r>
          </a:p>
        </p:txBody>
      </p:sp>
    </p:spTree>
    <p:extLst>
      <p:ext uri="{BB962C8B-B14F-4D97-AF65-F5344CB8AC3E}">
        <p14:creationId xmlns:p14="http://schemas.microsoft.com/office/powerpoint/2010/main" val="27025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8F1C-2868-499A-87D4-71F7253EDB1B}"/>
              </a:ext>
            </a:extLst>
          </p:cNvPr>
          <p:cNvSpPr>
            <a:spLocks noGrp="1"/>
          </p:cNvSpPr>
          <p:nvPr>
            <p:ph type="title"/>
          </p:nvPr>
        </p:nvSpPr>
        <p:spPr/>
        <p:txBody>
          <a:bodyPr/>
          <a:lstStyle/>
          <a:p>
            <a:r>
              <a:rPr lang="en-GB" dirty="0"/>
              <a:t>Favourite colour value sets:</a:t>
            </a:r>
          </a:p>
        </p:txBody>
      </p:sp>
      <p:sp>
        <p:nvSpPr>
          <p:cNvPr id="4" name="Footer Placeholder 3">
            <a:extLst>
              <a:ext uri="{FF2B5EF4-FFF2-40B4-BE49-F238E27FC236}">
                <a16:creationId xmlns:a16="http://schemas.microsoft.com/office/drawing/2014/main" id="{18F17AC9-C0D6-4758-B8BA-763E5F7BD45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F422C51-BE85-42D1-98D6-F9CE32D10225}"/>
              </a:ext>
            </a:extLst>
          </p:cNvPr>
          <p:cNvSpPr>
            <a:spLocks noGrp="1"/>
          </p:cNvSpPr>
          <p:nvPr>
            <p:ph type="sldNum" sz="quarter" idx="11"/>
          </p:nvPr>
        </p:nvSpPr>
        <p:spPr/>
        <p:txBody>
          <a:bodyPr/>
          <a:lstStyle/>
          <a:p>
            <a:fld id="{6CACE926-AEF5-4BFE-8BD7-24414108CB7B}" type="slidenum">
              <a:rPr lang="en-US" altLang="en-US" smtClean="0"/>
              <a:pPr/>
              <a:t>104</a:t>
            </a:fld>
            <a:endParaRPr lang="en-US" altLang="en-US" dirty="0"/>
          </a:p>
        </p:txBody>
      </p:sp>
      <p:pic>
        <p:nvPicPr>
          <p:cNvPr id="15" name="Picture 14">
            <a:extLst>
              <a:ext uri="{FF2B5EF4-FFF2-40B4-BE49-F238E27FC236}">
                <a16:creationId xmlns:a16="http://schemas.microsoft.com/office/drawing/2014/main" id="{574B59E0-FD70-4974-9212-B0D9128BEAD9}"/>
              </a:ext>
            </a:extLst>
          </p:cNvPr>
          <p:cNvPicPr>
            <a:picLocks noChangeAspect="1"/>
          </p:cNvPicPr>
          <p:nvPr/>
        </p:nvPicPr>
        <p:blipFill>
          <a:blip r:embed="rId2"/>
          <a:stretch>
            <a:fillRect/>
          </a:stretch>
        </p:blipFill>
        <p:spPr>
          <a:xfrm>
            <a:off x="507659" y="894522"/>
            <a:ext cx="6138674" cy="3625841"/>
          </a:xfrm>
          <a:prstGeom prst="rect">
            <a:avLst/>
          </a:prstGeom>
        </p:spPr>
      </p:pic>
    </p:spTree>
    <p:extLst>
      <p:ext uri="{BB962C8B-B14F-4D97-AF65-F5344CB8AC3E}">
        <p14:creationId xmlns:p14="http://schemas.microsoft.com/office/powerpoint/2010/main" val="2280909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579B-6EC6-46B6-BBC1-FDCC1C39386F}"/>
              </a:ext>
            </a:extLst>
          </p:cNvPr>
          <p:cNvSpPr>
            <a:spLocks noGrp="1"/>
          </p:cNvSpPr>
          <p:nvPr>
            <p:ph type="title"/>
          </p:nvPr>
        </p:nvSpPr>
        <p:spPr/>
        <p:txBody>
          <a:bodyPr/>
          <a:lstStyle/>
          <a:p>
            <a:r>
              <a:rPr lang="en-GB" dirty="0"/>
              <a:t>Value set considerations</a:t>
            </a:r>
          </a:p>
        </p:txBody>
      </p:sp>
      <p:sp>
        <p:nvSpPr>
          <p:cNvPr id="3" name="Text Placeholder 2">
            <a:extLst>
              <a:ext uri="{FF2B5EF4-FFF2-40B4-BE49-F238E27FC236}">
                <a16:creationId xmlns:a16="http://schemas.microsoft.com/office/drawing/2014/main" id="{787F3B75-99AB-480D-9054-6BF4DAC8020A}"/>
              </a:ext>
            </a:extLst>
          </p:cNvPr>
          <p:cNvSpPr>
            <a:spLocks noGrp="1"/>
          </p:cNvSpPr>
          <p:nvPr>
            <p:ph type="body" sz="quarter" idx="13"/>
          </p:nvPr>
        </p:nvSpPr>
        <p:spPr/>
        <p:txBody>
          <a:bodyPr/>
          <a:lstStyle/>
          <a:p>
            <a:r>
              <a:rPr lang="en-GB" dirty="0"/>
              <a:t>The concept granularity in value sets must be balanced</a:t>
            </a:r>
          </a:p>
          <a:p>
            <a:r>
              <a:rPr lang="en-GB" dirty="0"/>
              <a:t>The value set definition (CLD) is key</a:t>
            </a:r>
          </a:p>
          <a:p>
            <a:pPr lvl="1"/>
            <a:r>
              <a:rPr lang="en-GB" dirty="0"/>
              <a:t>Not just for the value set identify itself, but also</a:t>
            </a:r>
          </a:p>
          <a:p>
            <a:pPr lvl="1"/>
            <a:r>
              <a:rPr lang="en-GB" dirty="0"/>
              <a:t>For the version of the value set used, especially when that is designed to change over time</a:t>
            </a:r>
          </a:p>
        </p:txBody>
      </p:sp>
      <p:sp>
        <p:nvSpPr>
          <p:cNvPr id="4" name="Footer Placeholder 3">
            <a:extLst>
              <a:ext uri="{FF2B5EF4-FFF2-40B4-BE49-F238E27FC236}">
                <a16:creationId xmlns:a16="http://schemas.microsoft.com/office/drawing/2014/main" id="{89530831-8672-41F6-9427-247015F3A8E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103ABAB-918F-42A6-ABE2-886DFAE78AAE}"/>
              </a:ext>
            </a:extLst>
          </p:cNvPr>
          <p:cNvSpPr>
            <a:spLocks noGrp="1"/>
          </p:cNvSpPr>
          <p:nvPr>
            <p:ph type="sldNum" sz="quarter" idx="11"/>
          </p:nvPr>
        </p:nvSpPr>
        <p:spPr/>
        <p:txBody>
          <a:bodyPr/>
          <a:lstStyle/>
          <a:p>
            <a:fld id="{6CACE926-AEF5-4BFE-8BD7-24414108CB7B}" type="slidenum">
              <a:rPr lang="en-US" altLang="en-US" smtClean="0"/>
              <a:pPr/>
              <a:t>105</a:t>
            </a:fld>
            <a:endParaRPr lang="en-US" altLang="en-US" dirty="0"/>
          </a:p>
        </p:txBody>
      </p:sp>
    </p:spTree>
    <p:extLst>
      <p:ext uri="{BB962C8B-B14F-4D97-AF65-F5344CB8AC3E}">
        <p14:creationId xmlns:p14="http://schemas.microsoft.com/office/powerpoint/2010/main" val="222600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002C-6ACA-42FE-B076-1B6EF8140091}"/>
              </a:ext>
            </a:extLst>
          </p:cNvPr>
          <p:cNvSpPr>
            <a:spLocks noGrp="1"/>
          </p:cNvSpPr>
          <p:nvPr>
            <p:ph type="title"/>
          </p:nvPr>
        </p:nvSpPr>
        <p:spPr/>
        <p:txBody>
          <a:bodyPr/>
          <a:lstStyle/>
          <a:p>
            <a:r>
              <a:rPr lang="en-GB" dirty="0"/>
              <a:t>Summary and Learning Objectives</a:t>
            </a:r>
          </a:p>
        </p:txBody>
      </p:sp>
      <p:sp>
        <p:nvSpPr>
          <p:cNvPr id="3" name="Text Placeholder 2">
            <a:extLst>
              <a:ext uri="{FF2B5EF4-FFF2-40B4-BE49-F238E27FC236}">
                <a16:creationId xmlns:a16="http://schemas.microsoft.com/office/drawing/2014/main" id="{007D8A67-9B08-4580-AA02-E78775319A8A}"/>
              </a:ext>
            </a:extLst>
          </p:cNvPr>
          <p:cNvSpPr>
            <a:spLocks noGrp="1"/>
          </p:cNvSpPr>
          <p:nvPr>
            <p:ph type="body" sz="quarter" idx="13"/>
          </p:nvPr>
        </p:nvSpPr>
        <p:spPr>
          <a:xfrm>
            <a:off x="614362" y="1039349"/>
            <a:ext cx="8228883" cy="3471595"/>
          </a:xfrm>
        </p:spPr>
        <p:txBody>
          <a:bodyPr/>
          <a:lstStyle/>
          <a:p>
            <a:r>
              <a:rPr lang="en-GB" sz="2000" dirty="0"/>
              <a:t>Hopefully, now you are/have:</a:t>
            </a:r>
          </a:p>
          <a:p>
            <a:pPr lvl="1"/>
            <a:r>
              <a:rPr lang="en-GB" sz="1600" b="1" dirty="0"/>
              <a:t>confident</a:t>
            </a:r>
            <a:r>
              <a:rPr lang="en-GB" sz="1600" dirty="0"/>
              <a:t> of the basic principles of terminology in healthcare to be </a:t>
            </a:r>
            <a:r>
              <a:rPr lang="en-GB" sz="1600" b="1" dirty="0"/>
              <a:t>able to apply it effectively </a:t>
            </a:r>
            <a:r>
              <a:rPr lang="en-GB" sz="1600" dirty="0"/>
              <a:t>(in implementation guidance for) systems</a:t>
            </a:r>
          </a:p>
          <a:p>
            <a:pPr lvl="2"/>
            <a:r>
              <a:rPr lang="en-GB" sz="1600" dirty="0"/>
              <a:t>Concepts, Code systems and Value sets </a:t>
            </a:r>
          </a:p>
          <a:p>
            <a:pPr lvl="2"/>
            <a:r>
              <a:rPr lang="en-GB" sz="1600" dirty="0"/>
              <a:t>What they are, how they fit together</a:t>
            </a:r>
          </a:p>
          <a:p>
            <a:pPr lvl="2"/>
            <a:r>
              <a:rPr lang="en-GB" sz="1600" dirty="0"/>
              <a:t>How to use and identify/reference them</a:t>
            </a:r>
          </a:p>
          <a:p>
            <a:pPr lvl="1"/>
            <a:r>
              <a:rPr lang="en-GB" sz="1600" dirty="0"/>
              <a:t>a working </a:t>
            </a:r>
            <a:r>
              <a:rPr lang="en-GB" sz="1600" b="1" dirty="0"/>
              <a:t>understanding</a:t>
            </a:r>
            <a:r>
              <a:rPr lang="en-GB" sz="1600" dirty="0"/>
              <a:t> of the considerations for code system selection for implementation guidance – which terminologies to choose and why</a:t>
            </a:r>
          </a:p>
          <a:p>
            <a:pPr lvl="1"/>
            <a:r>
              <a:rPr lang="en-GB" sz="1600" dirty="0"/>
              <a:t>a working </a:t>
            </a:r>
            <a:r>
              <a:rPr lang="en-GB" sz="1600" b="1" dirty="0"/>
              <a:t>understanding</a:t>
            </a:r>
            <a:r>
              <a:rPr lang="en-GB" sz="1600" dirty="0"/>
              <a:t> of the considerations for value set management – the when, how and why of using value sets</a:t>
            </a:r>
            <a:br>
              <a:rPr lang="en-GB" dirty="0"/>
            </a:br>
            <a:endParaRPr lang="en-GB" dirty="0"/>
          </a:p>
        </p:txBody>
      </p:sp>
      <p:sp>
        <p:nvSpPr>
          <p:cNvPr id="4" name="Footer Placeholder 3">
            <a:extLst>
              <a:ext uri="{FF2B5EF4-FFF2-40B4-BE49-F238E27FC236}">
                <a16:creationId xmlns:a16="http://schemas.microsoft.com/office/drawing/2014/main" id="{1D4CB75C-3699-4C10-9FB1-17D77F7FF2F1}"/>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43F77BE4-BD69-4E96-8EB7-89809574A6CB}"/>
              </a:ext>
            </a:extLst>
          </p:cNvPr>
          <p:cNvSpPr>
            <a:spLocks noGrp="1"/>
          </p:cNvSpPr>
          <p:nvPr>
            <p:ph type="sldNum" sz="quarter" idx="11"/>
          </p:nvPr>
        </p:nvSpPr>
        <p:spPr/>
        <p:txBody>
          <a:bodyPr/>
          <a:lstStyle/>
          <a:p>
            <a:fld id="{6CACE926-AEF5-4BFE-8BD7-24414108CB7B}" type="slidenum">
              <a:rPr lang="en-US" altLang="en-US" smtClean="0"/>
              <a:pPr/>
              <a:t>106</a:t>
            </a:fld>
            <a:endParaRPr lang="en-US" altLang="en-US" dirty="0"/>
          </a:p>
        </p:txBody>
      </p:sp>
    </p:spTree>
    <p:extLst>
      <p:ext uri="{BB962C8B-B14F-4D97-AF65-F5344CB8AC3E}">
        <p14:creationId xmlns:p14="http://schemas.microsoft.com/office/powerpoint/2010/main" val="358476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33A721-3296-454F-BD4F-79399725F00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7A886FE-FB7A-4C61-9760-4E2E162BC047}"/>
              </a:ext>
            </a:extLst>
          </p:cNvPr>
          <p:cNvSpPr>
            <a:spLocks noGrp="1"/>
          </p:cNvSpPr>
          <p:nvPr>
            <p:ph type="sldNum" sz="quarter" idx="11"/>
          </p:nvPr>
        </p:nvSpPr>
        <p:spPr/>
        <p:txBody>
          <a:bodyPr/>
          <a:lstStyle/>
          <a:p>
            <a:fld id="{6CACE926-AEF5-4BFE-8BD7-24414108CB7B}" type="slidenum">
              <a:rPr lang="en-US" altLang="en-US" smtClean="0"/>
              <a:pPr/>
              <a:t>107</a:t>
            </a:fld>
            <a:endParaRPr lang="en-US" altLang="en-US" dirty="0"/>
          </a:p>
        </p:txBody>
      </p:sp>
      <p:pic>
        <p:nvPicPr>
          <p:cNvPr id="6" name="Picture 5">
            <a:extLst>
              <a:ext uri="{FF2B5EF4-FFF2-40B4-BE49-F238E27FC236}">
                <a16:creationId xmlns:a16="http://schemas.microsoft.com/office/drawing/2014/main" id="{7A1EDEFE-4BA3-411A-9783-4DB5111A80CF}"/>
              </a:ext>
            </a:extLst>
          </p:cNvPr>
          <p:cNvPicPr>
            <a:picLocks noChangeAspect="1"/>
          </p:cNvPicPr>
          <p:nvPr/>
        </p:nvPicPr>
        <p:blipFill>
          <a:blip r:embed="rId2"/>
          <a:stretch>
            <a:fillRect/>
          </a:stretch>
        </p:blipFill>
        <p:spPr>
          <a:xfrm>
            <a:off x="506689" y="129002"/>
            <a:ext cx="4549750" cy="2050981"/>
          </a:xfrm>
          <a:prstGeom prst="rect">
            <a:avLst/>
          </a:prstGeom>
        </p:spPr>
      </p:pic>
      <p:pic>
        <p:nvPicPr>
          <p:cNvPr id="7" name="Picture 6">
            <a:extLst>
              <a:ext uri="{FF2B5EF4-FFF2-40B4-BE49-F238E27FC236}">
                <a16:creationId xmlns:a16="http://schemas.microsoft.com/office/drawing/2014/main" id="{08AF9C6F-41B9-4597-88BE-6CD08F115564}"/>
              </a:ext>
            </a:extLst>
          </p:cNvPr>
          <p:cNvPicPr>
            <a:picLocks noChangeAspect="1"/>
          </p:cNvPicPr>
          <p:nvPr/>
        </p:nvPicPr>
        <p:blipFill>
          <a:blip r:embed="rId3"/>
          <a:stretch>
            <a:fillRect/>
          </a:stretch>
        </p:blipFill>
        <p:spPr>
          <a:xfrm>
            <a:off x="4068003" y="2235334"/>
            <a:ext cx="4479443" cy="2501977"/>
          </a:xfrm>
          <a:prstGeom prst="rect">
            <a:avLst/>
          </a:prstGeom>
        </p:spPr>
      </p:pic>
      <p:sp>
        <p:nvSpPr>
          <p:cNvPr id="8" name="TextBox 7">
            <a:extLst>
              <a:ext uri="{FF2B5EF4-FFF2-40B4-BE49-F238E27FC236}">
                <a16:creationId xmlns:a16="http://schemas.microsoft.com/office/drawing/2014/main" id="{0B482296-8299-4A42-80C2-B3E131B868BB}"/>
              </a:ext>
            </a:extLst>
          </p:cNvPr>
          <p:cNvSpPr txBox="1"/>
          <p:nvPr/>
        </p:nvSpPr>
        <p:spPr>
          <a:xfrm>
            <a:off x="656189" y="2963518"/>
            <a:ext cx="3336441" cy="923330"/>
          </a:xfrm>
          <a:prstGeom prst="rect">
            <a:avLst/>
          </a:prstGeom>
          <a:noFill/>
        </p:spPr>
        <p:txBody>
          <a:bodyPr wrap="square" rtlCol="0">
            <a:spAutoFit/>
          </a:bodyPr>
          <a:lstStyle/>
          <a:p>
            <a:r>
              <a:rPr lang="en-GB" dirty="0"/>
              <a:t>Building under pressure with minimal resources tends to lead to chaos</a:t>
            </a:r>
          </a:p>
        </p:txBody>
      </p:sp>
      <p:sp>
        <p:nvSpPr>
          <p:cNvPr id="9" name="TextBox 8">
            <a:extLst>
              <a:ext uri="{FF2B5EF4-FFF2-40B4-BE49-F238E27FC236}">
                <a16:creationId xmlns:a16="http://schemas.microsoft.com/office/drawing/2014/main" id="{0CDBD23B-886A-4693-BC5C-AC223E93598B}"/>
              </a:ext>
            </a:extLst>
          </p:cNvPr>
          <p:cNvSpPr txBox="1"/>
          <p:nvPr/>
        </p:nvSpPr>
        <p:spPr>
          <a:xfrm>
            <a:off x="5195147" y="437322"/>
            <a:ext cx="3278293" cy="1477328"/>
          </a:xfrm>
          <a:prstGeom prst="rect">
            <a:avLst/>
          </a:prstGeom>
          <a:noFill/>
        </p:spPr>
        <p:txBody>
          <a:bodyPr wrap="square" rtlCol="0">
            <a:spAutoFit/>
          </a:bodyPr>
          <a:lstStyle/>
          <a:p>
            <a:r>
              <a:rPr lang="en-GB" dirty="0"/>
              <a:t>To build anything good for a community requires vision, time, effort, resources and expertise</a:t>
            </a:r>
          </a:p>
          <a:p>
            <a:endParaRPr lang="en-GB" dirty="0"/>
          </a:p>
        </p:txBody>
      </p:sp>
    </p:spTree>
    <p:extLst>
      <p:ext uri="{BB962C8B-B14F-4D97-AF65-F5344CB8AC3E}">
        <p14:creationId xmlns:p14="http://schemas.microsoft.com/office/powerpoint/2010/main" val="20053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072D79-5AC5-4F2E-A554-10AB373372E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3" name="Slide Number Placeholder 2">
            <a:extLst>
              <a:ext uri="{FF2B5EF4-FFF2-40B4-BE49-F238E27FC236}">
                <a16:creationId xmlns:a16="http://schemas.microsoft.com/office/drawing/2014/main" id="{1B34AE99-C804-407A-9EDC-D1F19CDA50C3}"/>
              </a:ext>
            </a:extLst>
          </p:cNvPr>
          <p:cNvSpPr>
            <a:spLocks noGrp="1"/>
          </p:cNvSpPr>
          <p:nvPr>
            <p:ph type="sldNum" sz="quarter" idx="11"/>
          </p:nvPr>
        </p:nvSpPr>
        <p:spPr/>
        <p:txBody>
          <a:bodyPr/>
          <a:lstStyle/>
          <a:p>
            <a:fld id="{6CACE926-AEF5-4BFE-8BD7-24414108CB7B}" type="slidenum">
              <a:rPr lang="en-US" altLang="en-US" smtClean="0"/>
              <a:pPr/>
              <a:t>108</a:t>
            </a:fld>
            <a:endParaRPr lang="en-US" altLang="en-US" dirty="0"/>
          </a:p>
        </p:txBody>
      </p:sp>
      <p:pic>
        <p:nvPicPr>
          <p:cNvPr id="4" name="Picture 3">
            <a:extLst>
              <a:ext uri="{FF2B5EF4-FFF2-40B4-BE49-F238E27FC236}">
                <a16:creationId xmlns:a16="http://schemas.microsoft.com/office/drawing/2014/main" id="{B0C88DA7-4DC9-421A-863B-E02C4DAE12B4}"/>
              </a:ext>
            </a:extLst>
          </p:cNvPr>
          <p:cNvPicPr>
            <a:picLocks noChangeAspect="1"/>
          </p:cNvPicPr>
          <p:nvPr/>
        </p:nvPicPr>
        <p:blipFill>
          <a:blip r:embed="rId2"/>
          <a:stretch>
            <a:fillRect/>
          </a:stretch>
        </p:blipFill>
        <p:spPr>
          <a:xfrm>
            <a:off x="4137785" y="1605972"/>
            <a:ext cx="4549750" cy="2050981"/>
          </a:xfrm>
          <a:prstGeom prst="rect">
            <a:avLst/>
          </a:prstGeom>
        </p:spPr>
      </p:pic>
      <p:sp>
        <p:nvSpPr>
          <p:cNvPr id="6" name="TextBox 5">
            <a:extLst>
              <a:ext uri="{FF2B5EF4-FFF2-40B4-BE49-F238E27FC236}">
                <a16:creationId xmlns:a16="http://schemas.microsoft.com/office/drawing/2014/main" id="{993152F6-99B7-472D-AA59-62CD3A3B7B4F}"/>
              </a:ext>
            </a:extLst>
          </p:cNvPr>
          <p:cNvSpPr txBox="1"/>
          <p:nvPr/>
        </p:nvSpPr>
        <p:spPr>
          <a:xfrm>
            <a:off x="674256" y="563218"/>
            <a:ext cx="7402944" cy="923330"/>
          </a:xfrm>
          <a:prstGeom prst="rect">
            <a:avLst/>
          </a:prstGeom>
          <a:noFill/>
        </p:spPr>
        <p:txBody>
          <a:bodyPr wrap="square" rtlCol="0">
            <a:spAutoFit/>
          </a:bodyPr>
          <a:lstStyle/>
          <a:p>
            <a:r>
              <a:rPr lang="en-GB" dirty="0"/>
              <a:t>Nobody sets out to build badly, it often “just happens” when there is pressure, lack of vision, resource and expertise. </a:t>
            </a:r>
          </a:p>
          <a:p>
            <a:endParaRPr lang="en-GB" dirty="0"/>
          </a:p>
        </p:txBody>
      </p:sp>
      <p:sp>
        <p:nvSpPr>
          <p:cNvPr id="7" name="TextBox 6">
            <a:extLst>
              <a:ext uri="{FF2B5EF4-FFF2-40B4-BE49-F238E27FC236}">
                <a16:creationId xmlns:a16="http://schemas.microsoft.com/office/drawing/2014/main" id="{24B1BA4C-A966-4911-935D-81E4BCFD46AD}"/>
              </a:ext>
            </a:extLst>
          </p:cNvPr>
          <p:cNvSpPr txBox="1"/>
          <p:nvPr/>
        </p:nvSpPr>
        <p:spPr>
          <a:xfrm>
            <a:off x="489156" y="1782059"/>
            <a:ext cx="3278293" cy="2031325"/>
          </a:xfrm>
          <a:prstGeom prst="rect">
            <a:avLst/>
          </a:prstGeom>
          <a:noFill/>
        </p:spPr>
        <p:txBody>
          <a:bodyPr wrap="square" rtlCol="0">
            <a:spAutoFit/>
          </a:bodyPr>
          <a:lstStyle/>
          <a:p>
            <a:r>
              <a:rPr lang="en-GB" dirty="0"/>
              <a:t>When you build your resources and author your IGs, keep your vision clear and invest sensibly.  Use terminology wisely and it will serve you well </a:t>
            </a:r>
            <a:r>
              <a:rPr lang="en-GB" dirty="0">
                <a:sym typeface="Wingdings" panose="05000000000000000000" pitchFamily="2" charset="2"/>
              </a:rPr>
              <a:t></a:t>
            </a:r>
            <a:endParaRPr lang="en-GB" dirty="0"/>
          </a:p>
          <a:p>
            <a:endParaRPr lang="en-GB" dirty="0"/>
          </a:p>
        </p:txBody>
      </p:sp>
      <p:sp>
        <p:nvSpPr>
          <p:cNvPr id="8" name="TextBox 7">
            <a:extLst>
              <a:ext uri="{FF2B5EF4-FFF2-40B4-BE49-F238E27FC236}">
                <a16:creationId xmlns:a16="http://schemas.microsoft.com/office/drawing/2014/main" id="{F2938BAA-3B82-4823-866D-17F3F9249718}"/>
              </a:ext>
            </a:extLst>
          </p:cNvPr>
          <p:cNvSpPr txBox="1"/>
          <p:nvPr/>
        </p:nvSpPr>
        <p:spPr>
          <a:xfrm>
            <a:off x="5730875" y="4064257"/>
            <a:ext cx="2346325" cy="461665"/>
          </a:xfrm>
          <a:prstGeom prst="rect">
            <a:avLst/>
          </a:prstGeom>
          <a:noFill/>
        </p:spPr>
        <p:txBody>
          <a:bodyPr wrap="square" rtlCol="0">
            <a:spAutoFit/>
          </a:bodyPr>
          <a:lstStyle/>
          <a:p>
            <a:r>
              <a:rPr lang="en-GB" sz="2400" b="1" dirty="0">
                <a:solidFill>
                  <a:srgbClr val="0070C0"/>
                </a:solidFill>
              </a:rPr>
              <a:t>THANK YOU!</a:t>
            </a:r>
          </a:p>
        </p:txBody>
      </p:sp>
    </p:spTree>
    <p:extLst>
      <p:ext uri="{BB962C8B-B14F-4D97-AF65-F5344CB8AC3E}">
        <p14:creationId xmlns:p14="http://schemas.microsoft.com/office/powerpoint/2010/main" val="83757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58A330-FD34-4656-B605-424EA406F611}"/>
              </a:ext>
            </a:extLst>
          </p:cNvPr>
          <p:cNvSpPr>
            <a:spLocks noGrp="1"/>
          </p:cNvSpPr>
          <p:nvPr>
            <p:ph type="title"/>
          </p:nvPr>
        </p:nvSpPr>
        <p:spPr/>
        <p:txBody>
          <a:bodyPr/>
          <a:lstStyle/>
          <a:p>
            <a:r>
              <a:rPr lang="en-GB" dirty="0"/>
              <a:t>[HEALTHCARE] TERMINOLOGY </a:t>
            </a:r>
            <a:br>
              <a:rPr lang="en-GB" dirty="0"/>
            </a:br>
            <a:r>
              <a:rPr lang="en-GB" dirty="0"/>
              <a:t>								– WHY and WHAT</a:t>
            </a:r>
          </a:p>
        </p:txBody>
      </p:sp>
      <p:sp>
        <p:nvSpPr>
          <p:cNvPr id="4" name="Footer Placeholder 3">
            <a:extLst>
              <a:ext uri="{FF2B5EF4-FFF2-40B4-BE49-F238E27FC236}">
                <a16:creationId xmlns:a16="http://schemas.microsoft.com/office/drawing/2014/main" id="{606E6DD6-6F3F-46C9-9C44-968D77C75A1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A8B55F7-F156-422F-9BA8-62BD52965420}"/>
              </a:ext>
            </a:extLst>
          </p:cNvPr>
          <p:cNvSpPr>
            <a:spLocks noGrp="1"/>
          </p:cNvSpPr>
          <p:nvPr>
            <p:ph type="sldNum" sz="quarter" idx="11"/>
          </p:nvPr>
        </p:nvSpPr>
        <p:spPr/>
        <p:txBody>
          <a:bodyPr/>
          <a:lstStyle/>
          <a:p>
            <a:fld id="{6CACE926-AEF5-4BFE-8BD7-24414108CB7B}" type="slidenum">
              <a:rPr lang="en-US" altLang="en-US" smtClean="0"/>
              <a:pPr/>
              <a:t>11</a:t>
            </a:fld>
            <a:endParaRPr lang="en-US" altLang="en-US" dirty="0"/>
          </a:p>
        </p:txBody>
      </p:sp>
    </p:spTree>
    <p:extLst>
      <p:ext uri="{BB962C8B-B14F-4D97-AF65-F5344CB8AC3E}">
        <p14:creationId xmlns:p14="http://schemas.microsoft.com/office/powerpoint/2010/main" val="413511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0B3D90-A05E-4670-99DA-D59E30C1569C}"/>
              </a:ext>
            </a:extLst>
          </p:cNvPr>
          <p:cNvSpPr>
            <a:spLocks noGrp="1"/>
          </p:cNvSpPr>
          <p:nvPr>
            <p:ph type="title"/>
          </p:nvPr>
        </p:nvSpPr>
        <p:spPr/>
        <p:txBody>
          <a:bodyPr/>
          <a:lstStyle/>
          <a:p>
            <a:r>
              <a:rPr lang="en-GB" dirty="0"/>
              <a:t>Sharing data meaningfully:</a:t>
            </a:r>
          </a:p>
        </p:txBody>
      </p:sp>
      <p:sp>
        <p:nvSpPr>
          <p:cNvPr id="3" name="Footer Placeholder 2">
            <a:extLst>
              <a:ext uri="{FF2B5EF4-FFF2-40B4-BE49-F238E27FC236}">
                <a16:creationId xmlns:a16="http://schemas.microsoft.com/office/drawing/2014/main" id="{AD111AE0-91AD-463A-906F-4F41E77FCCF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DAC3A4C6-2618-48C0-81FD-0D79E407DAEF}"/>
              </a:ext>
            </a:extLst>
          </p:cNvPr>
          <p:cNvSpPr>
            <a:spLocks noGrp="1"/>
          </p:cNvSpPr>
          <p:nvPr>
            <p:ph type="sldNum" sz="quarter" idx="11"/>
          </p:nvPr>
        </p:nvSpPr>
        <p:spPr/>
        <p:txBody>
          <a:bodyPr/>
          <a:lstStyle/>
          <a:p>
            <a:fld id="{6CACE926-AEF5-4BFE-8BD7-24414108CB7B}" type="slidenum">
              <a:rPr lang="en-US" altLang="en-US" smtClean="0"/>
              <a:pPr/>
              <a:t>12</a:t>
            </a:fld>
            <a:endParaRPr lang="en-US" altLang="en-US" dirty="0"/>
          </a:p>
        </p:txBody>
      </p:sp>
      <p:pic>
        <p:nvPicPr>
          <p:cNvPr id="8" name="Picture 7">
            <a:extLst>
              <a:ext uri="{FF2B5EF4-FFF2-40B4-BE49-F238E27FC236}">
                <a16:creationId xmlns:a16="http://schemas.microsoft.com/office/drawing/2014/main" id="{DE3D49B1-AD58-423F-A7F6-95CF0BAFF5CC}"/>
              </a:ext>
            </a:extLst>
          </p:cNvPr>
          <p:cNvPicPr>
            <a:picLocks noChangeAspect="1"/>
          </p:cNvPicPr>
          <p:nvPr/>
        </p:nvPicPr>
        <p:blipFill>
          <a:blip r:embed="rId2"/>
          <a:stretch>
            <a:fillRect/>
          </a:stretch>
        </p:blipFill>
        <p:spPr>
          <a:xfrm>
            <a:off x="1200150" y="1109309"/>
            <a:ext cx="3316442" cy="3562350"/>
          </a:xfrm>
          <a:prstGeom prst="rect">
            <a:avLst/>
          </a:prstGeom>
        </p:spPr>
      </p:pic>
      <p:pic>
        <p:nvPicPr>
          <p:cNvPr id="9" name="Picture 8">
            <a:extLst>
              <a:ext uri="{FF2B5EF4-FFF2-40B4-BE49-F238E27FC236}">
                <a16:creationId xmlns:a16="http://schemas.microsoft.com/office/drawing/2014/main" id="{E406DCB2-A804-4303-A425-9BFB9858B7EF}"/>
              </a:ext>
            </a:extLst>
          </p:cNvPr>
          <p:cNvPicPr>
            <a:picLocks noChangeAspect="1"/>
          </p:cNvPicPr>
          <p:nvPr/>
        </p:nvPicPr>
        <p:blipFill>
          <a:blip r:embed="rId3"/>
          <a:stretch>
            <a:fillRect/>
          </a:stretch>
        </p:blipFill>
        <p:spPr>
          <a:xfrm>
            <a:off x="4728447" y="1072277"/>
            <a:ext cx="3638329" cy="3736284"/>
          </a:xfrm>
          <a:prstGeom prst="rect">
            <a:avLst/>
          </a:prstGeom>
        </p:spPr>
      </p:pic>
    </p:spTree>
    <p:extLst>
      <p:ext uri="{BB962C8B-B14F-4D97-AF65-F5344CB8AC3E}">
        <p14:creationId xmlns:p14="http://schemas.microsoft.com/office/powerpoint/2010/main" val="95419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9BAB-494E-4C0E-8AF3-D057E3A39541}"/>
              </a:ext>
            </a:extLst>
          </p:cNvPr>
          <p:cNvSpPr>
            <a:spLocks noGrp="1"/>
          </p:cNvSpPr>
          <p:nvPr>
            <p:ph type="title"/>
          </p:nvPr>
        </p:nvSpPr>
        <p:spPr/>
        <p:txBody>
          <a:bodyPr/>
          <a:lstStyle/>
          <a:p>
            <a:r>
              <a:rPr lang="en-GB" dirty="0"/>
              <a:t>Computers are worse than humans!</a:t>
            </a:r>
          </a:p>
        </p:txBody>
      </p:sp>
      <p:sp>
        <p:nvSpPr>
          <p:cNvPr id="3" name="Text Placeholder 2">
            <a:extLst>
              <a:ext uri="{FF2B5EF4-FFF2-40B4-BE49-F238E27FC236}">
                <a16:creationId xmlns:a16="http://schemas.microsoft.com/office/drawing/2014/main" id="{B1B3F9E0-A32C-4775-9129-AFF37CA0266E}"/>
              </a:ext>
            </a:extLst>
          </p:cNvPr>
          <p:cNvSpPr>
            <a:spLocks noGrp="1"/>
          </p:cNvSpPr>
          <p:nvPr>
            <p:ph type="body" sz="quarter" idx="13"/>
          </p:nvPr>
        </p:nvSpPr>
        <p:spPr/>
        <p:txBody>
          <a:bodyPr/>
          <a:lstStyle/>
          <a:p>
            <a:pPr marL="0" indent="0">
              <a:buNone/>
            </a:pPr>
            <a:r>
              <a:rPr lang="en-GB" dirty="0"/>
              <a:t>Computers can’t really think intuitively – even with AI; they generally only do pattern recognition (machine learning)</a:t>
            </a:r>
          </a:p>
          <a:p>
            <a:endParaRPr lang="en-GB" dirty="0"/>
          </a:p>
        </p:txBody>
      </p:sp>
      <p:sp>
        <p:nvSpPr>
          <p:cNvPr id="4" name="Footer Placeholder 3">
            <a:extLst>
              <a:ext uri="{FF2B5EF4-FFF2-40B4-BE49-F238E27FC236}">
                <a16:creationId xmlns:a16="http://schemas.microsoft.com/office/drawing/2014/main" id="{90215D30-C13A-4A92-A3DC-6B1A00F268F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DF3E2E5-EA7C-42FC-9506-1DA137E237E2}"/>
              </a:ext>
            </a:extLst>
          </p:cNvPr>
          <p:cNvSpPr>
            <a:spLocks noGrp="1"/>
          </p:cNvSpPr>
          <p:nvPr>
            <p:ph type="sldNum" sz="quarter" idx="11"/>
          </p:nvPr>
        </p:nvSpPr>
        <p:spPr/>
        <p:txBody>
          <a:bodyPr/>
          <a:lstStyle/>
          <a:p>
            <a:fld id="{6CACE926-AEF5-4BFE-8BD7-24414108CB7B}" type="slidenum">
              <a:rPr lang="en-US" altLang="en-US" smtClean="0"/>
              <a:pPr/>
              <a:t>13</a:t>
            </a:fld>
            <a:endParaRPr lang="en-US" altLang="en-US" dirty="0"/>
          </a:p>
        </p:txBody>
      </p:sp>
      <p:pic>
        <p:nvPicPr>
          <p:cNvPr id="7" name="Picture 6">
            <a:extLst>
              <a:ext uri="{FF2B5EF4-FFF2-40B4-BE49-F238E27FC236}">
                <a16:creationId xmlns:a16="http://schemas.microsoft.com/office/drawing/2014/main" id="{2BB78E0B-2C5E-488E-9080-6A9BD74A1B43}"/>
              </a:ext>
            </a:extLst>
          </p:cNvPr>
          <p:cNvPicPr>
            <a:picLocks noChangeAspect="1"/>
          </p:cNvPicPr>
          <p:nvPr/>
        </p:nvPicPr>
        <p:blipFill>
          <a:blip r:embed="rId2"/>
          <a:stretch>
            <a:fillRect/>
          </a:stretch>
        </p:blipFill>
        <p:spPr>
          <a:xfrm>
            <a:off x="6185310" y="1887751"/>
            <a:ext cx="1477552" cy="1480650"/>
          </a:xfrm>
          <a:prstGeom prst="rect">
            <a:avLst/>
          </a:prstGeom>
        </p:spPr>
      </p:pic>
      <p:sp>
        <p:nvSpPr>
          <p:cNvPr id="9" name="Rounded Rectangle 10">
            <a:extLst>
              <a:ext uri="{FF2B5EF4-FFF2-40B4-BE49-F238E27FC236}">
                <a16:creationId xmlns:a16="http://schemas.microsoft.com/office/drawing/2014/main" id="{EDEF5DDA-E794-4FCB-8A12-94517A5ADA14}"/>
              </a:ext>
            </a:extLst>
          </p:cNvPr>
          <p:cNvSpPr/>
          <p:nvPr/>
        </p:nvSpPr>
        <p:spPr>
          <a:xfrm>
            <a:off x="395071" y="3579632"/>
            <a:ext cx="8163798" cy="720080"/>
          </a:xfrm>
          <a:prstGeom prst="roundRect">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rgbClr val="EC2227"/>
                </a:solidFill>
              </a:rPr>
              <a:t>Controlled terminology, when used properly, allows us to express meaning in a way that can always be understood over space and time</a:t>
            </a:r>
          </a:p>
        </p:txBody>
      </p:sp>
      <p:pic>
        <p:nvPicPr>
          <p:cNvPr id="10" name="Picture 9">
            <a:extLst>
              <a:ext uri="{FF2B5EF4-FFF2-40B4-BE49-F238E27FC236}">
                <a16:creationId xmlns:a16="http://schemas.microsoft.com/office/drawing/2014/main" id="{E990598A-3A63-452E-87ED-0D972CDFB13B}"/>
              </a:ext>
            </a:extLst>
          </p:cNvPr>
          <p:cNvPicPr>
            <a:picLocks noChangeAspect="1"/>
          </p:cNvPicPr>
          <p:nvPr/>
        </p:nvPicPr>
        <p:blipFill>
          <a:blip r:embed="rId3"/>
          <a:stretch>
            <a:fillRect/>
          </a:stretch>
        </p:blipFill>
        <p:spPr>
          <a:xfrm>
            <a:off x="1107168" y="1952395"/>
            <a:ext cx="1043667" cy="1480650"/>
          </a:xfrm>
          <a:prstGeom prst="rect">
            <a:avLst/>
          </a:prstGeom>
        </p:spPr>
      </p:pic>
      <p:sp>
        <p:nvSpPr>
          <p:cNvPr id="11" name="TextBox 10">
            <a:extLst>
              <a:ext uri="{FF2B5EF4-FFF2-40B4-BE49-F238E27FC236}">
                <a16:creationId xmlns:a16="http://schemas.microsoft.com/office/drawing/2014/main" id="{B3377D5A-006A-4ADC-83A6-E0EF2EC6E990}"/>
              </a:ext>
            </a:extLst>
          </p:cNvPr>
          <p:cNvSpPr txBox="1"/>
          <p:nvPr/>
        </p:nvSpPr>
        <p:spPr>
          <a:xfrm>
            <a:off x="3315652" y="2320299"/>
            <a:ext cx="1613309" cy="307777"/>
          </a:xfrm>
          <a:prstGeom prst="rect">
            <a:avLst/>
          </a:prstGeom>
          <a:noFill/>
        </p:spPr>
        <p:txBody>
          <a:bodyPr wrap="square" rtlCol="0">
            <a:spAutoFit/>
          </a:bodyPr>
          <a:lstStyle/>
          <a:p>
            <a:r>
              <a:rPr lang="en-GB" sz="1400" dirty="0"/>
              <a:t>SCTID: 37340000</a:t>
            </a:r>
          </a:p>
        </p:txBody>
      </p:sp>
    </p:spTree>
    <p:extLst>
      <p:ext uri="{BB962C8B-B14F-4D97-AF65-F5344CB8AC3E}">
        <p14:creationId xmlns:p14="http://schemas.microsoft.com/office/powerpoint/2010/main" val="6250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FCD5-7C53-46E8-A004-30E2A29CE0B5}"/>
              </a:ext>
            </a:extLst>
          </p:cNvPr>
          <p:cNvSpPr>
            <a:spLocks noGrp="1"/>
          </p:cNvSpPr>
          <p:nvPr>
            <p:ph type="title"/>
          </p:nvPr>
        </p:nvSpPr>
        <p:spPr/>
        <p:txBody>
          <a:bodyPr/>
          <a:lstStyle/>
          <a:p>
            <a:r>
              <a:rPr lang="en-GB" dirty="0"/>
              <a:t>Why bother with terminology?</a:t>
            </a:r>
          </a:p>
        </p:txBody>
      </p:sp>
      <p:sp>
        <p:nvSpPr>
          <p:cNvPr id="3" name="Text Placeholder 2">
            <a:extLst>
              <a:ext uri="{FF2B5EF4-FFF2-40B4-BE49-F238E27FC236}">
                <a16:creationId xmlns:a16="http://schemas.microsoft.com/office/drawing/2014/main" id="{21FE8A2B-E1AB-4C90-8F42-CF3FDD0530FB}"/>
              </a:ext>
            </a:extLst>
          </p:cNvPr>
          <p:cNvSpPr>
            <a:spLocks noGrp="1"/>
          </p:cNvSpPr>
          <p:nvPr>
            <p:ph type="body" sz="quarter" idx="13"/>
          </p:nvPr>
        </p:nvSpPr>
        <p:spPr/>
        <p:txBody>
          <a:bodyPr/>
          <a:lstStyle/>
          <a:p>
            <a:r>
              <a:rPr lang="en-GB" dirty="0"/>
              <a:t>Just use text</a:t>
            </a:r>
          </a:p>
          <a:p>
            <a:pPr lvl="1"/>
            <a:r>
              <a:rPr lang="en-GB" dirty="0"/>
              <a:t>Usually too rich, too nuanced, too much</a:t>
            </a:r>
          </a:p>
          <a:p>
            <a:pPr lvl="2"/>
            <a:r>
              <a:rPr lang="en-GB" dirty="0"/>
              <a:t>Hard to fit correctly into an info model without duplication</a:t>
            </a:r>
          </a:p>
          <a:p>
            <a:pPr marL="0" indent="0">
              <a:buNone/>
            </a:pPr>
            <a:r>
              <a:rPr lang="en-GB" sz="1200" u="sng" dirty="0"/>
              <a:t>In a product label: Special warnings and precautions for use:</a:t>
            </a:r>
          </a:p>
          <a:p>
            <a:pPr marL="0" indent="0">
              <a:buNone/>
            </a:pPr>
            <a:r>
              <a:rPr lang="en-GB" sz="1200" dirty="0"/>
              <a:t>“….all patients should be screened for latent tuberculosis (TB) infection prior to starting Tocilizumab therapy. Patients with latent TB should be treated with standard anti-mycobacterial therapy before initiating Tocilizumab…..”</a:t>
            </a:r>
          </a:p>
          <a:p>
            <a:pPr marL="0" indent="0">
              <a:buNone/>
            </a:pPr>
            <a:r>
              <a:rPr lang="en-GB" sz="1200" dirty="0"/>
              <a:t>	Should this be in the contra-indication section for Tocilizumab, or the warning section or BOTH?</a:t>
            </a:r>
          </a:p>
          <a:p>
            <a:pPr lvl="1"/>
            <a:r>
              <a:rPr lang="en-GB" dirty="0"/>
              <a:t>Even with newer techniques, it’s hard to analyse large volumes of data</a:t>
            </a:r>
          </a:p>
          <a:p>
            <a:pPr lvl="2"/>
            <a:r>
              <a:rPr lang="en-GB" dirty="0"/>
              <a:t>Suicidal ideation in adolescents with SSRI</a:t>
            </a:r>
          </a:p>
        </p:txBody>
      </p:sp>
      <p:sp>
        <p:nvSpPr>
          <p:cNvPr id="4" name="Footer Placeholder 3">
            <a:extLst>
              <a:ext uri="{FF2B5EF4-FFF2-40B4-BE49-F238E27FC236}">
                <a16:creationId xmlns:a16="http://schemas.microsoft.com/office/drawing/2014/main" id="{972F8251-429E-4785-B735-027ED7CF68F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FE09C2D-1941-46CC-831C-64C90A268CED}"/>
              </a:ext>
            </a:extLst>
          </p:cNvPr>
          <p:cNvSpPr>
            <a:spLocks noGrp="1"/>
          </p:cNvSpPr>
          <p:nvPr>
            <p:ph type="sldNum" sz="quarter" idx="11"/>
          </p:nvPr>
        </p:nvSpPr>
        <p:spPr/>
        <p:txBody>
          <a:bodyPr/>
          <a:lstStyle/>
          <a:p>
            <a:fld id="{6CACE926-AEF5-4BFE-8BD7-24414108CB7B}" type="slidenum">
              <a:rPr lang="en-US" altLang="en-US" smtClean="0"/>
              <a:pPr/>
              <a:t>14</a:t>
            </a:fld>
            <a:endParaRPr lang="en-US" altLang="en-US" dirty="0"/>
          </a:p>
        </p:txBody>
      </p:sp>
    </p:spTree>
    <p:extLst>
      <p:ext uri="{BB962C8B-B14F-4D97-AF65-F5344CB8AC3E}">
        <p14:creationId xmlns:p14="http://schemas.microsoft.com/office/powerpoint/2010/main" val="315803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094D-CEFF-4A9E-A98D-2E2C804A6B61}"/>
              </a:ext>
            </a:extLst>
          </p:cNvPr>
          <p:cNvSpPr>
            <a:spLocks noGrp="1"/>
          </p:cNvSpPr>
          <p:nvPr>
            <p:ph type="title"/>
          </p:nvPr>
        </p:nvSpPr>
        <p:spPr/>
        <p:txBody>
          <a:bodyPr/>
          <a:lstStyle/>
          <a:p>
            <a:r>
              <a:rPr lang="en-GB" dirty="0"/>
              <a:t>Clouds and Mountains*</a:t>
            </a:r>
          </a:p>
        </p:txBody>
      </p:sp>
      <p:sp>
        <p:nvSpPr>
          <p:cNvPr id="3" name="Text Placeholder 2">
            <a:extLst>
              <a:ext uri="{FF2B5EF4-FFF2-40B4-BE49-F238E27FC236}">
                <a16:creationId xmlns:a16="http://schemas.microsoft.com/office/drawing/2014/main" id="{031B6CA6-1C2B-4CD3-BFB0-E3D08DD22AB6}"/>
              </a:ext>
            </a:extLst>
          </p:cNvPr>
          <p:cNvSpPr>
            <a:spLocks noGrp="1"/>
          </p:cNvSpPr>
          <p:nvPr>
            <p:ph type="body" sz="quarter" idx="13"/>
          </p:nvPr>
        </p:nvSpPr>
        <p:spPr>
          <a:xfrm>
            <a:off x="613647" y="1134893"/>
            <a:ext cx="8228883" cy="3376051"/>
          </a:xfrm>
        </p:spPr>
        <p:txBody>
          <a:bodyPr/>
          <a:lstStyle/>
          <a:p>
            <a:pPr marL="0" indent="0">
              <a:buNone/>
            </a:pPr>
            <a:r>
              <a:rPr lang="en-GB" dirty="0">
                <a:solidFill>
                  <a:srgbClr val="3D3029"/>
                </a:solidFill>
              </a:rPr>
              <a:t>Nothing is as certain but Death and Taxes** ….</a:t>
            </a:r>
          </a:p>
          <a:p>
            <a:pPr marL="0" indent="0">
              <a:buNone/>
            </a:pPr>
            <a:r>
              <a:rPr lang="en-GB" dirty="0">
                <a:solidFill>
                  <a:srgbClr val="3D3029"/>
                </a:solidFill>
              </a:rPr>
              <a:t>		</a:t>
            </a:r>
            <a:r>
              <a:rPr lang="en-GB" b="1" dirty="0">
                <a:solidFill>
                  <a:srgbClr val="EC2227"/>
                </a:solidFill>
              </a:rPr>
              <a:t>AND CHANGE</a:t>
            </a:r>
          </a:p>
          <a:p>
            <a:pPr marL="0" indent="0">
              <a:buNone/>
            </a:pPr>
            <a:r>
              <a:rPr lang="en-GB" dirty="0">
                <a:solidFill>
                  <a:srgbClr val="3D3029"/>
                </a:solidFill>
              </a:rPr>
              <a:t>Moving mountains is complex and expensive</a:t>
            </a:r>
          </a:p>
          <a:p>
            <a:pPr marL="0" indent="0">
              <a:buNone/>
            </a:pPr>
            <a:r>
              <a:rPr lang="en-GB" dirty="0">
                <a:solidFill>
                  <a:srgbClr val="3D3029"/>
                </a:solidFill>
              </a:rPr>
              <a:t>Clouds are designed to move</a:t>
            </a:r>
            <a:endParaRPr lang="en-GB" dirty="0"/>
          </a:p>
          <a:p>
            <a:pPr marL="0" indent="0">
              <a:buNone/>
            </a:pPr>
            <a:endParaRPr lang="en-GB" dirty="0"/>
          </a:p>
          <a:p>
            <a:pPr marL="0" indent="0">
              <a:buNone/>
            </a:pPr>
            <a:r>
              <a:rPr lang="en-GB" dirty="0"/>
              <a:t>Terminology is designed to manage change in an organised and governanced manner – </a:t>
            </a:r>
            <a:r>
              <a:rPr lang="en-GB" i="1" dirty="0"/>
              <a:t>it’s important to remember that when using terminology in IGs</a:t>
            </a:r>
          </a:p>
        </p:txBody>
      </p:sp>
      <p:sp>
        <p:nvSpPr>
          <p:cNvPr id="4" name="Footer Placeholder 3">
            <a:extLst>
              <a:ext uri="{FF2B5EF4-FFF2-40B4-BE49-F238E27FC236}">
                <a16:creationId xmlns:a16="http://schemas.microsoft.com/office/drawing/2014/main" id="{1E858081-CC23-4526-8185-01D6BF0F736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EFF586C-AC2D-43C8-B280-DB0530DB8CCC}"/>
              </a:ext>
            </a:extLst>
          </p:cNvPr>
          <p:cNvSpPr>
            <a:spLocks noGrp="1"/>
          </p:cNvSpPr>
          <p:nvPr>
            <p:ph type="sldNum" sz="quarter" idx="11"/>
          </p:nvPr>
        </p:nvSpPr>
        <p:spPr/>
        <p:txBody>
          <a:bodyPr/>
          <a:lstStyle/>
          <a:p>
            <a:fld id="{6CACE926-AEF5-4BFE-8BD7-24414108CB7B}" type="slidenum">
              <a:rPr lang="en-US" altLang="en-US" smtClean="0"/>
              <a:pPr/>
              <a:t>15</a:t>
            </a:fld>
            <a:endParaRPr lang="en-US" altLang="en-US" dirty="0"/>
          </a:p>
        </p:txBody>
      </p:sp>
      <p:sp>
        <p:nvSpPr>
          <p:cNvPr id="6" name="TextBox 5">
            <a:extLst>
              <a:ext uri="{FF2B5EF4-FFF2-40B4-BE49-F238E27FC236}">
                <a16:creationId xmlns:a16="http://schemas.microsoft.com/office/drawing/2014/main" id="{F5D32A65-C11B-4873-8050-F9761C920325}"/>
              </a:ext>
            </a:extLst>
          </p:cNvPr>
          <p:cNvSpPr txBox="1"/>
          <p:nvPr/>
        </p:nvSpPr>
        <p:spPr>
          <a:xfrm>
            <a:off x="5066444" y="4407857"/>
            <a:ext cx="3873232" cy="407804"/>
          </a:xfrm>
          <a:prstGeom prst="rect">
            <a:avLst/>
          </a:prstGeom>
          <a:noFill/>
        </p:spPr>
        <p:txBody>
          <a:bodyPr wrap="square" rtlCol="0">
            <a:spAutoFit/>
          </a:bodyPr>
          <a:lstStyle/>
          <a:p>
            <a:r>
              <a:rPr lang="en-GB" sz="1050" dirty="0"/>
              <a:t>* </a:t>
            </a:r>
            <a:r>
              <a:rPr lang="en-GB" sz="1000" dirty="0"/>
              <a:t>Lisa Nelson, </a:t>
            </a:r>
            <a:r>
              <a:rPr lang="en-GB" sz="1000" dirty="0" err="1"/>
              <a:t>MaxMD</a:t>
            </a:r>
            <a:endParaRPr lang="en-GB" sz="1000" dirty="0"/>
          </a:p>
          <a:p>
            <a:r>
              <a:rPr lang="en-GB" sz="1000" dirty="0"/>
              <a:t>** Daniel Defoe, in </a:t>
            </a:r>
            <a:r>
              <a:rPr lang="en-GB" sz="1000" i="1" dirty="0"/>
              <a:t>The Political History of the Devil</a:t>
            </a:r>
            <a:r>
              <a:rPr lang="en-GB" sz="1000" dirty="0"/>
              <a:t>, 1726</a:t>
            </a:r>
            <a:endParaRPr lang="en-GB" sz="1400" dirty="0"/>
          </a:p>
        </p:txBody>
      </p:sp>
      <p:pic>
        <p:nvPicPr>
          <p:cNvPr id="8" name="Picture 7">
            <a:extLst>
              <a:ext uri="{FF2B5EF4-FFF2-40B4-BE49-F238E27FC236}">
                <a16:creationId xmlns:a16="http://schemas.microsoft.com/office/drawing/2014/main" id="{AE3E3603-0A6D-4D58-B8C8-42DF5D91773E}"/>
              </a:ext>
            </a:extLst>
          </p:cNvPr>
          <p:cNvPicPr>
            <a:picLocks noChangeAspect="1"/>
          </p:cNvPicPr>
          <p:nvPr/>
        </p:nvPicPr>
        <p:blipFill>
          <a:blip r:embed="rId3"/>
          <a:stretch>
            <a:fillRect/>
          </a:stretch>
        </p:blipFill>
        <p:spPr>
          <a:xfrm>
            <a:off x="7003060" y="176190"/>
            <a:ext cx="1862530" cy="2774431"/>
          </a:xfrm>
          <a:prstGeom prst="rect">
            <a:avLst/>
          </a:prstGeom>
        </p:spPr>
      </p:pic>
    </p:spTree>
    <p:extLst>
      <p:ext uri="{BB962C8B-B14F-4D97-AF65-F5344CB8AC3E}">
        <p14:creationId xmlns:p14="http://schemas.microsoft.com/office/powerpoint/2010/main" val="346070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4A93-907D-4445-AB20-026FA7B6F484}"/>
              </a:ext>
            </a:extLst>
          </p:cNvPr>
          <p:cNvSpPr>
            <a:spLocks noGrp="1"/>
          </p:cNvSpPr>
          <p:nvPr>
            <p:ph type="title"/>
          </p:nvPr>
        </p:nvSpPr>
        <p:spPr/>
        <p:txBody>
          <a:bodyPr/>
          <a:lstStyle/>
          <a:p>
            <a:r>
              <a:rPr lang="en-GB" dirty="0"/>
              <a:t>What is Terminology?</a:t>
            </a:r>
          </a:p>
        </p:txBody>
      </p:sp>
      <p:sp>
        <p:nvSpPr>
          <p:cNvPr id="3" name="Text Placeholder 2">
            <a:extLst>
              <a:ext uri="{FF2B5EF4-FFF2-40B4-BE49-F238E27FC236}">
                <a16:creationId xmlns:a16="http://schemas.microsoft.com/office/drawing/2014/main" id="{1545D092-8AB9-4C4B-B833-85E2AC8D53D9}"/>
              </a:ext>
            </a:extLst>
          </p:cNvPr>
          <p:cNvSpPr>
            <a:spLocks noGrp="1"/>
          </p:cNvSpPr>
          <p:nvPr>
            <p:ph type="body" sz="quarter" idx="13"/>
          </p:nvPr>
        </p:nvSpPr>
        <p:spPr/>
        <p:txBody>
          <a:bodyPr/>
          <a:lstStyle/>
          <a:p>
            <a:r>
              <a:rPr lang="en-GB" sz="2000" dirty="0"/>
              <a:t>“Terminology” is the study of terms and their use — of words and compound words (phrases) that are used in specific contexts (domains)</a:t>
            </a:r>
          </a:p>
          <a:p>
            <a:r>
              <a:rPr lang="en-GB" sz="2000" dirty="0"/>
              <a:t>“Terminology” also describes </a:t>
            </a:r>
            <a:r>
              <a:rPr lang="en-GB" sz="2000" b="1" dirty="0">
                <a:solidFill>
                  <a:srgbClr val="FF0000"/>
                </a:solidFill>
              </a:rPr>
              <a:t>a formal discipline which systematically studies or practices </a:t>
            </a:r>
            <a:r>
              <a:rPr lang="en-GB" sz="2000" b="1" i="1" dirty="0">
                <a:solidFill>
                  <a:srgbClr val="FF0000"/>
                </a:solidFill>
              </a:rPr>
              <a:t>the description and organisation of concepts in a domain</a:t>
            </a:r>
            <a:r>
              <a:rPr lang="en-GB" sz="2000" dirty="0">
                <a:solidFill>
                  <a:srgbClr val="FF0000"/>
                </a:solidFill>
              </a:rPr>
              <a:t> (subject area) </a:t>
            </a:r>
            <a:r>
              <a:rPr lang="en-GB" sz="2000" b="1" dirty="0">
                <a:solidFill>
                  <a:srgbClr val="FF0000"/>
                </a:solidFill>
              </a:rPr>
              <a:t>for one or more uses</a:t>
            </a:r>
          </a:p>
          <a:p>
            <a:pPr lvl="1"/>
            <a:r>
              <a:rPr lang="en-GB" sz="1800" dirty="0"/>
              <a:t>the product of this process is called “a systematic terminology” or (in the pharma domain) “controlled terminology”</a:t>
            </a:r>
          </a:p>
          <a:p>
            <a:r>
              <a:rPr lang="en-GB" sz="2000" dirty="0"/>
              <a:t>The folk who do this stuff are therefore called “terminologists” </a:t>
            </a:r>
            <a:r>
              <a:rPr lang="en-GB" sz="2000" dirty="0">
                <a:sym typeface="Wingdings" panose="05000000000000000000" pitchFamily="2" charset="2"/>
              </a:rPr>
              <a:t></a:t>
            </a:r>
            <a:endParaRPr lang="en-GB" sz="2000" dirty="0"/>
          </a:p>
          <a:p>
            <a:endParaRPr lang="en-GB" dirty="0"/>
          </a:p>
        </p:txBody>
      </p:sp>
      <p:sp>
        <p:nvSpPr>
          <p:cNvPr id="4" name="Footer Placeholder 3">
            <a:extLst>
              <a:ext uri="{FF2B5EF4-FFF2-40B4-BE49-F238E27FC236}">
                <a16:creationId xmlns:a16="http://schemas.microsoft.com/office/drawing/2014/main" id="{805AB01A-317B-4FDA-B7AF-CA035C28A05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D51C68D-5AA1-418F-834F-3F679473167D}"/>
              </a:ext>
            </a:extLst>
          </p:cNvPr>
          <p:cNvSpPr>
            <a:spLocks noGrp="1"/>
          </p:cNvSpPr>
          <p:nvPr>
            <p:ph type="sldNum" sz="quarter" idx="11"/>
          </p:nvPr>
        </p:nvSpPr>
        <p:spPr/>
        <p:txBody>
          <a:bodyPr/>
          <a:lstStyle/>
          <a:p>
            <a:fld id="{6CACE926-AEF5-4BFE-8BD7-24414108CB7B}" type="slidenum">
              <a:rPr lang="en-US" altLang="en-US" smtClean="0"/>
              <a:pPr/>
              <a:t>16</a:t>
            </a:fld>
            <a:endParaRPr lang="en-US" altLang="en-US" dirty="0"/>
          </a:p>
        </p:txBody>
      </p:sp>
    </p:spTree>
    <p:extLst>
      <p:ext uri="{BB962C8B-B14F-4D97-AF65-F5344CB8AC3E}">
        <p14:creationId xmlns:p14="http://schemas.microsoft.com/office/powerpoint/2010/main" val="343662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B2A9-AE3C-4C63-9F98-9D814C1B41AA}"/>
              </a:ext>
            </a:extLst>
          </p:cNvPr>
          <p:cNvSpPr>
            <a:spLocks noGrp="1"/>
          </p:cNvSpPr>
          <p:nvPr>
            <p:ph type="title"/>
          </p:nvPr>
        </p:nvSpPr>
        <p:spPr/>
        <p:txBody>
          <a:bodyPr/>
          <a:lstStyle/>
          <a:p>
            <a:r>
              <a:rPr lang="en-GB" dirty="0"/>
              <a:t>Terminology Fundamentals:</a:t>
            </a:r>
          </a:p>
        </p:txBody>
      </p:sp>
      <p:sp>
        <p:nvSpPr>
          <p:cNvPr id="3" name="Text Placeholder 2">
            <a:extLst>
              <a:ext uri="{FF2B5EF4-FFF2-40B4-BE49-F238E27FC236}">
                <a16:creationId xmlns:a16="http://schemas.microsoft.com/office/drawing/2014/main" id="{C8F11D65-1283-488A-BF80-55DA9E73E65A}"/>
              </a:ext>
            </a:extLst>
          </p:cNvPr>
          <p:cNvSpPr>
            <a:spLocks noGrp="1"/>
          </p:cNvSpPr>
          <p:nvPr>
            <p:ph type="body" sz="quarter" idx="13"/>
          </p:nvPr>
        </p:nvSpPr>
        <p:spPr>
          <a:xfrm>
            <a:off x="614362" y="1134893"/>
            <a:ext cx="8228883" cy="2537221"/>
          </a:xfrm>
        </p:spPr>
        <p:txBody>
          <a:bodyPr/>
          <a:lstStyle/>
          <a:p>
            <a:pPr lvl="0"/>
            <a:r>
              <a:rPr lang="en-GB" sz="2000" dirty="0"/>
              <a:t>Analysis and description/definition of the </a:t>
            </a:r>
            <a:r>
              <a:rPr lang="en-GB" sz="2000" b="1" dirty="0">
                <a:solidFill>
                  <a:srgbClr val="FF0000"/>
                </a:solidFill>
              </a:rPr>
              <a:t>concepts</a:t>
            </a:r>
            <a:r>
              <a:rPr lang="en-GB" sz="2000" dirty="0">
                <a:solidFill>
                  <a:srgbClr val="FF0000"/>
                </a:solidFill>
              </a:rPr>
              <a:t> </a:t>
            </a:r>
            <a:r>
              <a:rPr lang="en-GB" sz="2000" dirty="0"/>
              <a:t>(“units of thought”) within the particular domain</a:t>
            </a:r>
          </a:p>
          <a:p>
            <a:pPr lvl="0"/>
            <a:r>
              <a:rPr lang="en-GB" sz="2000" dirty="0"/>
              <a:t>Analysis and description of the </a:t>
            </a:r>
            <a:r>
              <a:rPr lang="en-GB" sz="2000" b="1" dirty="0">
                <a:solidFill>
                  <a:srgbClr val="FF0000"/>
                </a:solidFill>
              </a:rPr>
              <a:t>relationships</a:t>
            </a:r>
            <a:r>
              <a:rPr lang="en-GB" sz="2000" dirty="0">
                <a:solidFill>
                  <a:srgbClr val="FF0000"/>
                </a:solidFill>
              </a:rPr>
              <a:t> </a:t>
            </a:r>
            <a:r>
              <a:rPr lang="en-GB" sz="2000" dirty="0"/>
              <a:t>between the concepts (the organisation between the terms)</a:t>
            </a:r>
          </a:p>
          <a:p>
            <a:pPr lvl="0"/>
            <a:r>
              <a:rPr lang="en-GB" sz="2000" dirty="0"/>
              <a:t>Identification of all the </a:t>
            </a:r>
            <a:r>
              <a:rPr lang="en-GB" sz="2000" b="1" dirty="0">
                <a:solidFill>
                  <a:srgbClr val="FF0000"/>
                </a:solidFill>
              </a:rPr>
              <a:t>terms</a:t>
            </a:r>
            <a:r>
              <a:rPr lang="en-GB" sz="2000" dirty="0">
                <a:solidFill>
                  <a:srgbClr val="FF0000"/>
                </a:solidFill>
              </a:rPr>
              <a:t> </a:t>
            </a:r>
            <a:r>
              <a:rPr lang="en-GB" sz="2000" dirty="0"/>
              <a:t>(words or phrases) associated with a concept (synonyms)</a:t>
            </a:r>
          </a:p>
          <a:p>
            <a:pPr lvl="0"/>
            <a:r>
              <a:rPr lang="en-GB" sz="2000" dirty="0"/>
              <a:t>[Providing </a:t>
            </a:r>
            <a:r>
              <a:rPr lang="en-GB" sz="2000" b="1" dirty="0">
                <a:solidFill>
                  <a:srgbClr val="FF0000"/>
                </a:solidFill>
              </a:rPr>
              <a:t>codes</a:t>
            </a:r>
            <a:r>
              <a:rPr lang="en-GB" sz="2000" dirty="0"/>
              <a:t> for machine processing of concepts]</a:t>
            </a:r>
          </a:p>
          <a:p>
            <a:endParaRPr lang="en-GB" dirty="0"/>
          </a:p>
        </p:txBody>
      </p:sp>
      <p:sp>
        <p:nvSpPr>
          <p:cNvPr id="4" name="Footer Placeholder 3">
            <a:extLst>
              <a:ext uri="{FF2B5EF4-FFF2-40B4-BE49-F238E27FC236}">
                <a16:creationId xmlns:a16="http://schemas.microsoft.com/office/drawing/2014/main" id="{D955FDEE-1A6B-4956-A266-A1E4651F355A}"/>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BB1851A5-6ECA-47CC-83B2-390761237875}"/>
              </a:ext>
            </a:extLst>
          </p:cNvPr>
          <p:cNvSpPr>
            <a:spLocks noGrp="1"/>
          </p:cNvSpPr>
          <p:nvPr>
            <p:ph type="sldNum" sz="quarter" idx="11"/>
          </p:nvPr>
        </p:nvSpPr>
        <p:spPr/>
        <p:txBody>
          <a:bodyPr/>
          <a:lstStyle/>
          <a:p>
            <a:fld id="{6CACE926-AEF5-4BFE-8BD7-24414108CB7B}" type="slidenum">
              <a:rPr lang="en-US" altLang="en-US" smtClean="0"/>
              <a:pPr/>
              <a:t>17</a:t>
            </a:fld>
            <a:endParaRPr lang="en-US" altLang="en-US" dirty="0"/>
          </a:p>
        </p:txBody>
      </p:sp>
      <p:sp>
        <p:nvSpPr>
          <p:cNvPr id="6" name="TextBox 5">
            <a:extLst>
              <a:ext uri="{FF2B5EF4-FFF2-40B4-BE49-F238E27FC236}">
                <a16:creationId xmlns:a16="http://schemas.microsoft.com/office/drawing/2014/main" id="{7B077413-C0F8-4A2A-B0B9-304D2AABC54E}"/>
              </a:ext>
            </a:extLst>
          </p:cNvPr>
          <p:cNvSpPr txBox="1"/>
          <p:nvPr/>
        </p:nvSpPr>
        <p:spPr>
          <a:xfrm>
            <a:off x="554010" y="3685441"/>
            <a:ext cx="8229600" cy="646331"/>
          </a:xfrm>
          <a:prstGeom prst="rect">
            <a:avLst/>
          </a:prstGeom>
          <a:noFill/>
        </p:spPr>
        <p:txBody>
          <a:bodyPr wrap="square" rtlCol="0">
            <a:spAutoFit/>
          </a:bodyPr>
          <a:lstStyle/>
          <a:p>
            <a:r>
              <a:rPr lang="en-GB" dirty="0">
                <a:solidFill>
                  <a:srgbClr val="EC2227"/>
                </a:solidFill>
              </a:rPr>
              <a:t>Please note: to do this well is not cheap.  Terminology costs, even if you are not paying directly.  Please be respectful of that when writing your IGs.</a:t>
            </a:r>
          </a:p>
        </p:txBody>
      </p:sp>
    </p:spTree>
    <p:extLst>
      <p:ext uri="{BB962C8B-B14F-4D97-AF65-F5344CB8AC3E}">
        <p14:creationId xmlns:p14="http://schemas.microsoft.com/office/powerpoint/2010/main" val="120037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1E5C-2FE4-4824-B3A5-16748FDD207A}"/>
              </a:ext>
            </a:extLst>
          </p:cNvPr>
          <p:cNvSpPr>
            <a:spLocks noGrp="1"/>
          </p:cNvSpPr>
          <p:nvPr>
            <p:ph type="title"/>
          </p:nvPr>
        </p:nvSpPr>
        <p:spPr/>
        <p:txBody>
          <a:bodyPr/>
          <a:lstStyle/>
          <a:p>
            <a:r>
              <a:rPr lang="en-GB" dirty="0"/>
              <a:t>A Terminology is…</a:t>
            </a:r>
          </a:p>
        </p:txBody>
      </p:sp>
      <p:sp>
        <p:nvSpPr>
          <p:cNvPr id="3" name="Text Placeholder 2">
            <a:extLst>
              <a:ext uri="{FF2B5EF4-FFF2-40B4-BE49-F238E27FC236}">
                <a16:creationId xmlns:a16="http://schemas.microsoft.com/office/drawing/2014/main" id="{C818CA05-1B4C-474C-8899-0F16C375D4AD}"/>
              </a:ext>
            </a:extLst>
          </p:cNvPr>
          <p:cNvSpPr>
            <a:spLocks noGrp="1"/>
          </p:cNvSpPr>
          <p:nvPr>
            <p:ph type="body" sz="quarter" idx="13"/>
          </p:nvPr>
        </p:nvSpPr>
        <p:spPr>
          <a:xfrm>
            <a:off x="614362" y="1134894"/>
            <a:ext cx="8228883" cy="2873714"/>
          </a:xfrm>
        </p:spPr>
        <p:txBody>
          <a:bodyPr/>
          <a:lstStyle/>
          <a:p>
            <a:pPr lvl="0"/>
            <a:r>
              <a:rPr lang="en-GB" sz="1800" dirty="0"/>
              <a:t>The product of applying the principles of terminology to create “</a:t>
            </a:r>
            <a:r>
              <a:rPr lang="en-GB" sz="1800" b="1" dirty="0">
                <a:solidFill>
                  <a:srgbClr val="FF0000"/>
                </a:solidFill>
              </a:rPr>
              <a:t>a body of terms* used with a particular technical application in a subject of study, theory, profession etc</a:t>
            </a:r>
            <a:r>
              <a:rPr lang="en-GB" sz="1800" dirty="0"/>
              <a:t>.”</a:t>
            </a:r>
          </a:p>
          <a:p>
            <a:pPr lvl="0"/>
            <a:r>
              <a:rPr lang="en-GB" sz="1800" dirty="0"/>
              <a:t>A terminology has aspects of a dictionary (explaining concepts) and taxonomy/classification (organising the concepts – structure – relationships between concepts)</a:t>
            </a:r>
          </a:p>
          <a:p>
            <a:r>
              <a:rPr lang="en-GB" sz="1800" dirty="0"/>
              <a:t>Examples (in healthcare):</a:t>
            </a:r>
          </a:p>
          <a:p>
            <a:pPr lvl="1"/>
            <a:r>
              <a:rPr lang="en-GB" sz="1600" dirty="0"/>
              <a:t>SNOMED CT				</a:t>
            </a:r>
          </a:p>
          <a:p>
            <a:pPr lvl="1"/>
            <a:r>
              <a:rPr lang="en-GB" sz="1600" dirty="0"/>
              <a:t>LOINC</a:t>
            </a:r>
          </a:p>
          <a:p>
            <a:pPr lvl="1"/>
            <a:r>
              <a:rPr lang="en-GB" sz="1600" dirty="0"/>
              <a:t>ICD-10</a:t>
            </a:r>
          </a:p>
          <a:p>
            <a:pPr lvl="1"/>
            <a:r>
              <a:rPr lang="en-GB" sz="1600" dirty="0"/>
              <a:t>NCI Thesaurus</a:t>
            </a:r>
          </a:p>
        </p:txBody>
      </p:sp>
      <p:sp>
        <p:nvSpPr>
          <p:cNvPr id="4" name="Footer Placeholder 3">
            <a:extLst>
              <a:ext uri="{FF2B5EF4-FFF2-40B4-BE49-F238E27FC236}">
                <a16:creationId xmlns:a16="http://schemas.microsoft.com/office/drawing/2014/main" id="{CB2904F6-755E-41E6-82FC-CA513454148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C8DEF79-6FA5-4C39-BCD5-2CABEE8DF564}"/>
              </a:ext>
            </a:extLst>
          </p:cNvPr>
          <p:cNvSpPr>
            <a:spLocks noGrp="1"/>
          </p:cNvSpPr>
          <p:nvPr>
            <p:ph type="sldNum" sz="quarter" idx="11"/>
          </p:nvPr>
        </p:nvSpPr>
        <p:spPr/>
        <p:txBody>
          <a:bodyPr/>
          <a:lstStyle/>
          <a:p>
            <a:fld id="{6CACE926-AEF5-4BFE-8BD7-24414108CB7B}" type="slidenum">
              <a:rPr lang="en-US" altLang="en-US" smtClean="0"/>
              <a:pPr/>
              <a:t>18</a:t>
            </a:fld>
            <a:endParaRPr lang="en-US" altLang="en-US" dirty="0"/>
          </a:p>
        </p:txBody>
      </p:sp>
      <p:sp>
        <p:nvSpPr>
          <p:cNvPr id="6" name="TextBox 5">
            <a:extLst>
              <a:ext uri="{FF2B5EF4-FFF2-40B4-BE49-F238E27FC236}">
                <a16:creationId xmlns:a16="http://schemas.microsoft.com/office/drawing/2014/main" id="{B33D8882-6701-465B-8EA9-948CA1166580}"/>
              </a:ext>
            </a:extLst>
          </p:cNvPr>
          <p:cNvSpPr txBox="1"/>
          <p:nvPr/>
        </p:nvSpPr>
        <p:spPr>
          <a:xfrm>
            <a:off x="4992914" y="4085249"/>
            <a:ext cx="3857590" cy="492443"/>
          </a:xfrm>
          <a:prstGeom prst="rect">
            <a:avLst/>
          </a:prstGeom>
          <a:noFill/>
        </p:spPr>
        <p:txBody>
          <a:bodyPr wrap="square" rtlCol="0">
            <a:spAutoFit/>
          </a:bodyPr>
          <a:lstStyle/>
          <a:p>
            <a:r>
              <a:rPr lang="en-GB" sz="1400" dirty="0"/>
              <a:t>* </a:t>
            </a:r>
            <a:r>
              <a:rPr lang="en-GB" sz="1200" dirty="0"/>
              <a:t>Because the “terms” are words or phrases, this is often also referred to as “controlled vocabulary”</a:t>
            </a:r>
            <a:endParaRPr lang="en-GB" dirty="0"/>
          </a:p>
        </p:txBody>
      </p:sp>
    </p:spTree>
    <p:extLst>
      <p:ext uri="{BB962C8B-B14F-4D97-AF65-F5344CB8AC3E}">
        <p14:creationId xmlns:p14="http://schemas.microsoft.com/office/powerpoint/2010/main" val="247388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C806-C8DE-425D-A42F-3BE485F082FB}"/>
              </a:ext>
            </a:extLst>
          </p:cNvPr>
          <p:cNvSpPr>
            <a:spLocks noGrp="1"/>
          </p:cNvSpPr>
          <p:nvPr>
            <p:ph type="title"/>
          </p:nvPr>
        </p:nvSpPr>
        <p:spPr/>
        <p:txBody>
          <a:bodyPr/>
          <a:lstStyle/>
          <a:p>
            <a:r>
              <a:rPr lang="en-GB" dirty="0"/>
              <a:t>Is this really use Terminology?</a:t>
            </a:r>
          </a:p>
        </p:txBody>
      </p:sp>
      <p:sp>
        <p:nvSpPr>
          <p:cNvPr id="3" name="Text Placeholder 2">
            <a:extLst>
              <a:ext uri="{FF2B5EF4-FFF2-40B4-BE49-F238E27FC236}">
                <a16:creationId xmlns:a16="http://schemas.microsoft.com/office/drawing/2014/main" id="{7A5AB67E-1149-4413-AB5B-100621307AB4}"/>
              </a:ext>
            </a:extLst>
          </p:cNvPr>
          <p:cNvSpPr>
            <a:spLocks noGrp="1"/>
          </p:cNvSpPr>
          <p:nvPr>
            <p:ph type="body" sz="quarter" idx="13"/>
          </p:nvPr>
        </p:nvSpPr>
        <p:spPr/>
        <p:txBody>
          <a:bodyPr/>
          <a:lstStyle/>
          <a:p>
            <a:r>
              <a:rPr lang="en-GB" dirty="0"/>
              <a:t>Or should it be “master data”?</a:t>
            </a:r>
          </a:p>
          <a:p>
            <a:endParaRPr lang="en-GB" dirty="0"/>
          </a:p>
          <a:p>
            <a:r>
              <a:rPr lang="en-GB" dirty="0"/>
              <a:t>What is the difference?</a:t>
            </a:r>
          </a:p>
          <a:p>
            <a:r>
              <a:rPr lang="en-GB" dirty="0"/>
              <a:t>The resource definition </a:t>
            </a:r>
            <a:r>
              <a:rPr lang="en-GB" i="1" dirty="0"/>
              <a:t>should</a:t>
            </a:r>
            <a:r>
              <a:rPr lang="en-GB" dirty="0"/>
              <a:t> have this clear, but check </a:t>
            </a:r>
            <a:r>
              <a:rPr lang="en-GB" dirty="0">
                <a:sym typeface="Wingdings" panose="05000000000000000000" pitchFamily="2" charset="2"/>
              </a:rPr>
              <a:t></a:t>
            </a:r>
            <a:endParaRPr lang="en-GB" dirty="0"/>
          </a:p>
        </p:txBody>
      </p:sp>
      <p:sp>
        <p:nvSpPr>
          <p:cNvPr id="4" name="Footer Placeholder 3">
            <a:extLst>
              <a:ext uri="{FF2B5EF4-FFF2-40B4-BE49-F238E27FC236}">
                <a16:creationId xmlns:a16="http://schemas.microsoft.com/office/drawing/2014/main" id="{EEAFD029-B7DA-49B0-A965-B6BA539BDF2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CA01DF8-B096-481D-B92F-2D2AA3DA827A}"/>
              </a:ext>
            </a:extLst>
          </p:cNvPr>
          <p:cNvSpPr>
            <a:spLocks noGrp="1"/>
          </p:cNvSpPr>
          <p:nvPr>
            <p:ph type="sldNum" sz="quarter" idx="11"/>
          </p:nvPr>
        </p:nvSpPr>
        <p:spPr/>
        <p:txBody>
          <a:bodyPr/>
          <a:lstStyle/>
          <a:p>
            <a:fld id="{6CACE926-AEF5-4BFE-8BD7-24414108CB7B}" type="slidenum">
              <a:rPr lang="en-US" altLang="en-US" smtClean="0"/>
              <a:pPr/>
              <a:t>19</a:t>
            </a:fld>
            <a:endParaRPr lang="en-US" altLang="en-US" dirty="0"/>
          </a:p>
        </p:txBody>
      </p:sp>
    </p:spTree>
    <p:extLst>
      <p:ext uri="{BB962C8B-B14F-4D97-AF65-F5344CB8AC3E}">
        <p14:creationId xmlns:p14="http://schemas.microsoft.com/office/powerpoint/2010/main" val="364027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1446-507B-4F16-A60C-635D3E8E4D1C}"/>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C5AF30D7-AE13-4A8C-A269-F49FC8C44E91}"/>
              </a:ext>
            </a:extLst>
          </p:cNvPr>
          <p:cNvSpPr>
            <a:spLocks noGrp="1"/>
          </p:cNvSpPr>
          <p:nvPr>
            <p:ph type="body" sz="quarter" idx="13"/>
          </p:nvPr>
        </p:nvSpPr>
        <p:spPr/>
        <p:txBody>
          <a:bodyPr/>
          <a:lstStyle/>
          <a:p>
            <a:r>
              <a:rPr lang="en-GB" dirty="0"/>
              <a:t>Introductions and Learning Objectives</a:t>
            </a:r>
          </a:p>
          <a:p>
            <a:r>
              <a:rPr lang="en-GB" dirty="0"/>
              <a:t>[Healthcare] Terminology: what and why</a:t>
            </a:r>
          </a:p>
          <a:p>
            <a:r>
              <a:rPr lang="en-GB" dirty="0"/>
              <a:t>Controlled Terminology Artefacts</a:t>
            </a:r>
          </a:p>
          <a:p>
            <a:r>
              <a:rPr lang="en-GB" dirty="0"/>
              <a:t>Using Terminology in FHIR</a:t>
            </a:r>
          </a:p>
          <a:p>
            <a:r>
              <a:rPr lang="en-GB" dirty="0"/>
              <a:t>Considerations for Code System selection</a:t>
            </a:r>
          </a:p>
          <a:p>
            <a:r>
              <a:rPr lang="en-GB" dirty="0"/>
              <a:t>Considerations for Value Set definition</a:t>
            </a:r>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4FB4DCA4-7C2A-47BD-A3D0-4F0F64C5951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7783E65-0824-483B-A87A-ADC18B03C1CD}"/>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spTree>
    <p:extLst>
      <p:ext uri="{BB962C8B-B14F-4D97-AF65-F5344CB8AC3E}">
        <p14:creationId xmlns:p14="http://schemas.microsoft.com/office/powerpoint/2010/main" val="2494263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1F8140-6253-4714-BB2F-A2837595BC27}"/>
              </a:ext>
            </a:extLst>
          </p:cNvPr>
          <p:cNvSpPr>
            <a:spLocks noGrp="1"/>
          </p:cNvSpPr>
          <p:nvPr>
            <p:ph type="title"/>
          </p:nvPr>
        </p:nvSpPr>
        <p:spPr/>
        <p:txBody>
          <a:bodyPr/>
          <a:lstStyle/>
          <a:p>
            <a:r>
              <a:rPr lang="en-GB" dirty="0"/>
              <a:t>Controlled Terminology Artefacts</a:t>
            </a:r>
          </a:p>
        </p:txBody>
      </p:sp>
      <p:sp>
        <p:nvSpPr>
          <p:cNvPr id="4" name="Footer Placeholder 3">
            <a:extLst>
              <a:ext uri="{FF2B5EF4-FFF2-40B4-BE49-F238E27FC236}">
                <a16:creationId xmlns:a16="http://schemas.microsoft.com/office/drawing/2014/main" id="{7B105A56-C744-496E-99B4-7B8688BA1AA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6A639BF-740B-48D0-AAB6-3F1CF0ED3C38}"/>
              </a:ext>
            </a:extLst>
          </p:cNvPr>
          <p:cNvSpPr>
            <a:spLocks noGrp="1"/>
          </p:cNvSpPr>
          <p:nvPr>
            <p:ph type="sldNum" sz="quarter" idx="11"/>
          </p:nvPr>
        </p:nvSpPr>
        <p:spPr/>
        <p:txBody>
          <a:bodyPr/>
          <a:lstStyle/>
          <a:p>
            <a:fld id="{6CACE926-AEF5-4BFE-8BD7-24414108CB7B}" type="slidenum">
              <a:rPr lang="en-US" altLang="en-US" smtClean="0"/>
              <a:pPr/>
              <a:t>20</a:t>
            </a:fld>
            <a:endParaRPr lang="en-US" altLang="en-US" dirty="0"/>
          </a:p>
        </p:txBody>
      </p:sp>
      <p:sp>
        <p:nvSpPr>
          <p:cNvPr id="7" name="TextBox 6">
            <a:extLst>
              <a:ext uri="{FF2B5EF4-FFF2-40B4-BE49-F238E27FC236}">
                <a16:creationId xmlns:a16="http://schemas.microsoft.com/office/drawing/2014/main" id="{0A78F4DE-B179-4E93-9D5B-6E246EB7EB03}"/>
              </a:ext>
            </a:extLst>
          </p:cNvPr>
          <p:cNvSpPr txBox="1"/>
          <p:nvPr/>
        </p:nvSpPr>
        <p:spPr>
          <a:xfrm>
            <a:off x="1712686" y="3447143"/>
            <a:ext cx="4397828" cy="923330"/>
          </a:xfrm>
          <a:prstGeom prst="rect">
            <a:avLst/>
          </a:prstGeom>
          <a:noFill/>
        </p:spPr>
        <p:txBody>
          <a:bodyPr wrap="square" rtlCol="0">
            <a:spAutoFit/>
          </a:bodyPr>
          <a:lstStyle/>
          <a:p>
            <a:r>
              <a:rPr lang="en-GB" dirty="0">
                <a:solidFill>
                  <a:srgbClr val="EC2227"/>
                </a:solidFill>
              </a:rPr>
              <a:t>Concepts and concept representation</a:t>
            </a:r>
          </a:p>
          <a:p>
            <a:r>
              <a:rPr lang="en-GB" dirty="0">
                <a:solidFill>
                  <a:srgbClr val="EC2227"/>
                </a:solidFill>
              </a:rPr>
              <a:t>Code systems</a:t>
            </a:r>
          </a:p>
          <a:p>
            <a:r>
              <a:rPr lang="en-GB" dirty="0">
                <a:solidFill>
                  <a:srgbClr val="EC2227"/>
                </a:solidFill>
              </a:rPr>
              <a:t>Value sets</a:t>
            </a:r>
          </a:p>
        </p:txBody>
      </p:sp>
      <p:pic>
        <p:nvPicPr>
          <p:cNvPr id="8" name="Picture 7">
            <a:extLst>
              <a:ext uri="{FF2B5EF4-FFF2-40B4-BE49-F238E27FC236}">
                <a16:creationId xmlns:a16="http://schemas.microsoft.com/office/drawing/2014/main" id="{CA2B75E6-E17E-4ABC-A04E-7CA0CB76A829}"/>
              </a:ext>
            </a:extLst>
          </p:cNvPr>
          <p:cNvPicPr>
            <a:picLocks noChangeAspect="1"/>
          </p:cNvPicPr>
          <p:nvPr/>
        </p:nvPicPr>
        <p:blipFill>
          <a:blip r:embed="rId2"/>
          <a:stretch>
            <a:fillRect/>
          </a:stretch>
        </p:blipFill>
        <p:spPr>
          <a:xfrm>
            <a:off x="6315750" y="3855597"/>
            <a:ext cx="2231128" cy="514876"/>
          </a:xfrm>
          <a:prstGeom prst="rect">
            <a:avLst/>
          </a:prstGeom>
        </p:spPr>
      </p:pic>
    </p:spTree>
    <p:extLst>
      <p:ext uri="{BB962C8B-B14F-4D97-AF65-F5344CB8AC3E}">
        <p14:creationId xmlns:p14="http://schemas.microsoft.com/office/powerpoint/2010/main" val="260597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2F9548-4320-486A-87F2-62B82C4FA1A5}"/>
              </a:ext>
            </a:extLst>
          </p:cNvPr>
          <p:cNvSpPr>
            <a:spLocks noGrp="1"/>
          </p:cNvSpPr>
          <p:nvPr>
            <p:ph type="title"/>
          </p:nvPr>
        </p:nvSpPr>
        <p:spPr/>
        <p:txBody>
          <a:bodyPr/>
          <a:lstStyle/>
          <a:p>
            <a:r>
              <a:rPr lang="en-GB" dirty="0"/>
              <a:t>Concept – a “unit of thought”</a:t>
            </a:r>
          </a:p>
        </p:txBody>
      </p:sp>
      <p:sp>
        <p:nvSpPr>
          <p:cNvPr id="3" name="Footer Placeholder 2">
            <a:extLst>
              <a:ext uri="{FF2B5EF4-FFF2-40B4-BE49-F238E27FC236}">
                <a16:creationId xmlns:a16="http://schemas.microsoft.com/office/drawing/2014/main" id="{4CFD1E7F-0E70-4216-A103-BA3CAB410D9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75531838-9C5E-4113-944B-77227527E516}"/>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dirty="0"/>
          </a:p>
        </p:txBody>
      </p:sp>
      <p:pic>
        <p:nvPicPr>
          <p:cNvPr id="10" name="Picture 9">
            <a:extLst>
              <a:ext uri="{FF2B5EF4-FFF2-40B4-BE49-F238E27FC236}">
                <a16:creationId xmlns:a16="http://schemas.microsoft.com/office/drawing/2014/main" id="{58C13847-D75A-47A9-98F7-BEE881A133F1}"/>
              </a:ext>
            </a:extLst>
          </p:cNvPr>
          <p:cNvPicPr>
            <a:picLocks noChangeAspect="1"/>
          </p:cNvPicPr>
          <p:nvPr/>
        </p:nvPicPr>
        <p:blipFill>
          <a:blip r:embed="rId3"/>
          <a:stretch>
            <a:fillRect/>
          </a:stretch>
        </p:blipFill>
        <p:spPr>
          <a:xfrm>
            <a:off x="785374" y="1166893"/>
            <a:ext cx="2599203" cy="3042249"/>
          </a:xfrm>
          <a:prstGeom prst="rect">
            <a:avLst/>
          </a:prstGeom>
        </p:spPr>
      </p:pic>
      <p:sp>
        <p:nvSpPr>
          <p:cNvPr id="11" name="TextBox 10">
            <a:extLst>
              <a:ext uri="{FF2B5EF4-FFF2-40B4-BE49-F238E27FC236}">
                <a16:creationId xmlns:a16="http://schemas.microsoft.com/office/drawing/2014/main" id="{64377A1A-5BF2-44E0-B844-8DD7F8E97573}"/>
              </a:ext>
            </a:extLst>
          </p:cNvPr>
          <p:cNvSpPr txBox="1"/>
          <p:nvPr/>
        </p:nvSpPr>
        <p:spPr>
          <a:xfrm>
            <a:off x="784524" y="4172285"/>
            <a:ext cx="2680703" cy="215444"/>
          </a:xfrm>
          <a:prstGeom prst="rect">
            <a:avLst/>
          </a:prstGeom>
          <a:noFill/>
        </p:spPr>
        <p:txBody>
          <a:bodyPr wrap="square" rtlCol="0">
            <a:spAutoFit/>
          </a:bodyPr>
          <a:lstStyle/>
          <a:p>
            <a:r>
              <a:rPr lang="en-GB" sz="800" dirty="0"/>
              <a:t>With thanks to  David Robinson - NHSIA</a:t>
            </a:r>
          </a:p>
        </p:txBody>
      </p:sp>
      <p:sp>
        <p:nvSpPr>
          <p:cNvPr id="12" name="TextBox 11">
            <a:extLst>
              <a:ext uri="{FF2B5EF4-FFF2-40B4-BE49-F238E27FC236}">
                <a16:creationId xmlns:a16="http://schemas.microsoft.com/office/drawing/2014/main" id="{0810C4A2-975E-48B4-A026-995D1EF35AEC}"/>
              </a:ext>
            </a:extLst>
          </p:cNvPr>
          <p:cNvSpPr txBox="1"/>
          <p:nvPr/>
        </p:nvSpPr>
        <p:spPr>
          <a:xfrm>
            <a:off x="4215875" y="930821"/>
            <a:ext cx="4630607" cy="2031325"/>
          </a:xfrm>
          <a:prstGeom prst="rect">
            <a:avLst/>
          </a:prstGeom>
          <a:noFill/>
        </p:spPr>
        <p:txBody>
          <a:bodyPr wrap="square" rtlCol="0">
            <a:spAutoFit/>
          </a:bodyPr>
          <a:lstStyle/>
          <a:p>
            <a:r>
              <a:rPr lang="en-GB" dirty="0"/>
              <a:t>A unitary mental representation of a real (like “pneumonia”) or abstract (like “love”) thing – an atomic unit of thought </a:t>
            </a:r>
          </a:p>
          <a:p>
            <a:endParaRPr lang="en-GB" dirty="0"/>
          </a:p>
          <a:p>
            <a:r>
              <a:rPr lang="en-GB" i="1" dirty="0"/>
              <a:t>Concept</a:t>
            </a:r>
            <a:r>
              <a:rPr lang="en-GB" dirty="0"/>
              <a:t>s are abstract, language- and context-independent representations of meaning</a:t>
            </a:r>
          </a:p>
        </p:txBody>
      </p:sp>
      <p:pic>
        <p:nvPicPr>
          <p:cNvPr id="13" name="Picture 12">
            <a:extLst>
              <a:ext uri="{FF2B5EF4-FFF2-40B4-BE49-F238E27FC236}">
                <a16:creationId xmlns:a16="http://schemas.microsoft.com/office/drawing/2014/main" id="{2A306B4F-801B-4F7C-8920-91D951AF9A04}"/>
              </a:ext>
            </a:extLst>
          </p:cNvPr>
          <p:cNvPicPr>
            <a:picLocks noChangeAspect="1"/>
          </p:cNvPicPr>
          <p:nvPr/>
        </p:nvPicPr>
        <p:blipFill>
          <a:blip r:embed="rId4"/>
          <a:stretch>
            <a:fillRect/>
          </a:stretch>
        </p:blipFill>
        <p:spPr>
          <a:xfrm>
            <a:off x="7067455" y="2857188"/>
            <a:ext cx="1008309" cy="1530541"/>
          </a:xfrm>
          <a:prstGeom prst="rect">
            <a:avLst/>
          </a:prstGeom>
        </p:spPr>
      </p:pic>
    </p:spTree>
    <p:extLst>
      <p:ext uri="{BB962C8B-B14F-4D97-AF65-F5344CB8AC3E}">
        <p14:creationId xmlns:p14="http://schemas.microsoft.com/office/powerpoint/2010/main" val="222915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9A7E-DE92-4B37-8400-A43A6C434CED}"/>
              </a:ext>
            </a:extLst>
          </p:cNvPr>
          <p:cNvSpPr>
            <a:spLocks noGrp="1"/>
          </p:cNvSpPr>
          <p:nvPr>
            <p:ph type="title"/>
          </p:nvPr>
        </p:nvSpPr>
        <p:spPr/>
        <p:txBody>
          <a:bodyPr/>
          <a:lstStyle/>
          <a:p>
            <a:r>
              <a:rPr lang="en-GB" sz="2800" dirty="0"/>
              <a:t>A concept can be labelled with a </a:t>
            </a:r>
            <a:r>
              <a:rPr lang="en-GB" u="sng" dirty="0"/>
              <a:t>code</a:t>
            </a:r>
            <a:endParaRPr lang="en-GB" dirty="0"/>
          </a:p>
        </p:txBody>
      </p:sp>
      <p:sp>
        <p:nvSpPr>
          <p:cNvPr id="4" name="Footer Placeholder 3">
            <a:extLst>
              <a:ext uri="{FF2B5EF4-FFF2-40B4-BE49-F238E27FC236}">
                <a16:creationId xmlns:a16="http://schemas.microsoft.com/office/drawing/2014/main" id="{F01F39AC-B749-4284-9EE4-92569AC73B0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57E48D1-E4C3-44EF-8AC8-F1A74CDA8AB3}"/>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dirty="0"/>
          </a:p>
        </p:txBody>
      </p:sp>
      <p:pic>
        <p:nvPicPr>
          <p:cNvPr id="7" name="Picture 6">
            <a:extLst>
              <a:ext uri="{FF2B5EF4-FFF2-40B4-BE49-F238E27FC236}">
                <a16:creationId xmlns:a16="http://schemas.microsoft.com/office/drawing/2014/main" id="{DF74177D-DFF8-4FA0-97A9-3444E791DD4C}"/>
              </a:ext>
            </a:extLst>
          </p:cNvPr>
          <p:cNvPicPr>
            <a:picLocks noChangeAspect="1"/>
          </p:cNvPicPr>
          <p:nvPr/>
        </p:nvPicPr>
        <p:blipFill>
          <a:blip r:embed="rId2"/>
          <a:stretch>
            <a:fillRect/>
          </a:stretch>
        </p:blipFill>
        <p:spPr>
          <a:xfrm>
            <a:off x="705861" y="1369360"/>
            <a:ext cx="2599203" cy="3042249"/>
          </a:xfrm>
          <a:prstGeom prst="rect">
            <a:avLst/>
          </a:prstGeom>
        </p:spPr>
      </p:pic>
      <p:sp>
        <p:nvSpPr>
          <p:cNvPr id="8" name="TextBox 7">
            <a:extLst>
              <a:ext uri="{FF2B5EF4-FFF2-40B4-BE49-F238E27FC236}">
                <a16:creationId xmlns:a16="http://schemas.microsoft.com/office/drawing/2014/main" id="{9299D0B6-8B66-4177-8505-10E0AB4A5BC5}"/>
              </a:ext>
            </a:extLst>
          </p:cNvPr>
          <p:cNvSpPr txBox="1"/>
          <p:nvPr/>
        </p:nvSpPr>
        <p:spPr>
          <a:xfrm>
            <a:off x="4465983" y="1464365"/>
            <a:ext cx="1451113" cy="369332"/>
          </a:xfrm>
          <a:prstGeom prst="rect">
            <a:avLst/>
          </a:prstGeom>
          <a:noFill/>
        </p:spPr>
        <p:txBody>
          <a:bodyPr wrap="square" rtlCol="0">
            <a:spAutoFit/>
          </a:bodyPr>
          <a:lstStyle/>
          <a:p>
            <a:r>
              <a:rPr lang="en-GB" dirty="0"/>
              <a:t> 735215001</a:t>
            </a:r>
          </a:p>
        </p:txBody>
      </p:sp>
    </p:spTree>
    <p:extLst>
      <p:ext uri="{BB962C8B-B14F-4D97-AF65-F5344CB8AC3E}">
        <p14:creationId xmlns:p14="http://schemas.microsoft.com/office/powerpoint/2010/main" val="366631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3A85-CA6D-4D71-93BA-595DE9171835}"/>
              </a:ext>
            </a:extLst>
          </p:cNvPr>
          <p:cNvSpPr>
            <a:spLocks noGrp="1"/>
          </p:cNvSpPr>
          <p:nvPr>
            <p:ph type="title"/>
          </p:nvPr>
        </p:nvSpPr>
        <p:spPr/>
        <p:txBody>
          <a:bodyPr/>
          <a:lstStyle/>
          <a:p>
            <a:r>
              <a:rPr lang="en-GB" dirty="0"/>
              <a:t>Code: Definition and Description</a:t>
            </a:r>
          </a:p>
        </p:txBody>
      </p:sp>
      <p:pic>
        <p:nvPicPr>
          <p:cNvPr id="8" name="Picture 7">
            <a:extLst>
              <a:ext uri="{FF2B5EF4-FFF2-40B4-BE49-F238E27FC236}">
                <a16:creationId xmlns:a16="http://schemas.microsoft.com/office/drawing/2014/main" id="{AE56CC78-9448-45D8-ADE6-4043201203DA}"/>
              </a:ext>
            </a:extLst>
          </p:cNvPr>
          <p:cNvPicPr>
            <a:picLocks noChangeAspect="1"/>
          </p:cNvPicPr>
          <p:nvPr/>
        </p:nvPicPr>
        <p:blipFill>
          <a:blip r:embed="rId3"/>
          <a:stretch>
            <a:fillRect/>
          </a:stretch>
        </p:blipFill>
        <p:spPr>
          <a:xfrm>
            <a:off x="7149649" y="340208"/>
            <a:ext cx="1569351" cy="362158"/>
          </a:xfrm>
          <a:prstGeom prst="rect">
            <a:avLst/>
          </a:prstGeom>
        </p:spPr>
      </p:pic>
      <p:sp>
        <p:nvSpPr>
          <p:cNvPr id="3" name="Text Placeholder 2">
            <a:extLst>
              <a:ext uri="{FF2B5EF4-FFF2-40B4-BE49-F238E27FC236}">
                <a16:creationId xmlns:a16="http://schemas.microsoft.com/office/drawing/2014/main" id="{2B58E87E-83DB-484B-9425-66F001DFEFCF}"/>
              </a:ext>
            </a:extLst>
          </p:cNvPr>
          <p:cNvSpPr>
            <a:spLocks noGrp="1"/>
          </p:cNvSpPr>
          <p:nvPr>
            <p:ph type="body" sz="quarter" idx="13"/>
          </p:nvPr>
        </p:nvSpPr>
        <p:spPr>
          <a:xfrm>
            <a:off x="614362" y="1134893"/>
            <a:ext cx="8104638" cy="3376051"/>
          </a:xfrm>
        </p:spPr>
        <p:txBody>
          <a:bodyPr/>
          <a:lstStyle/>
          <a:p>
            <a:r>
              <a:rPr lang="en-GB" sz="1600" dirty="0"/>
              <a:t>A </a:t>
            </a:r>
            <a:r>
              <a:rPr lang="en-GB" sz="1600" i="1" dirty="0"/>
              <a:t>Code</a:t>
            </a:r>
            <a:r>
              <a:rPr lang="en-GB" sz="1600" dirty="0"/>
              <a:t> is a </a:t>
            </a:r>
            <a:r>
              <a:rPr lang="en-GB" sz="1600" b="1" dirty="0"/>
              <a:t>machine processable </a:t>
            </a:r>
            <a:r>
              <a:rPr lang="en-GB" sz="1600" i="1" dirty="0"/>
              <a:t>Concept Representation</a:t>
            </a:r>
            <a:r>
              <a:rPr lang="en-GB" sz="1600" dirty="0"/>
              <a:t> published by the author of a </a:t>
            </a:r>
            <a:r>
              <a:rPr lang="en-GB" sz="1600" i="1" dirty="0"/>
              <a:t>Code System</a:t>
            </a:r>
            <a:r>
              <a:rPr lang="en-GB" sz="1600" dirty="0"/>
              <a:t> as part of the </a:t>
            </a:r>
            <a:r>
              <a:rPr lang="en-GB" sz="1600" i="1" dirty="0"/>
              <a:t>Code System</a:t>
            </a:r>
            <a:endParaRPr lang="en-GB" sz="1600" dirty="0"/>
          </a:p>
          <a:p>
            <a:r>
              <a:rPr lang="en-GB" sz="1600" dirty="0"/>
              <a:t>It is the preferred (unique) identifier for that concept in that </a:t>
            </a:r>
            <a:r>
              <a:rPr lang="en-GB" sz="1600" i="1" dirty="0"/>
              <a:t>Code System</a:t>
            </a:r>
            <a:r>
              <a:rPr lang="en-GB" sz="1600" dirty="0"/>
              <a:t> for </a:t>
            </a:r>
            <a:r>
              <a:rPr lang="en-GB" sz="1600" b="1" dirty="0"/>
              <a:t>the purpose of communication between systems </a:t>
            </a:r>
            <a:r>
              <a:rPr lang="en-GB" sz="1600" dirty="0"/>
              <a:t>(preferred machine-readable concept representation)</a:t>
            </a:r>
          </a:p>
          <a:p>
            <a:r>
              <a:rPr lang="en-GB" sz="1600" dirty="0"/>
              <a:t>Codes are sometimes meaningless identifiers, and sometimes they are mnemonics that imply the represented concept to a human reader. </a:t>
            </a:r>
          </a:p>
          <a:p>
            <a:pPr lvl="1"/>
            <a:r>
              <a:rPr lang="en-GB" sz="1400" dirty="0"/>
              <a:t>MedDRA code – has meaningless identifiers – “10040589” (Shoplifting)</a:t>
            </a:r>
          </a:p>
          <a:p>
            <a:pPr lvl="1"/>
            <a:r>
              <a:rPr lang="en-GB" sz="1400" dirty="0"/>
              <a:t>ISO  (2 letter) Country codes – mnemonic – GB = Great Britain</a:t>
            </a:r>
          </a:p>
          <a:p>
            <a:r>
              <a:rPr lang="en-GB" sz="1600" dirty="0"/>
              <a:t>Meaningless identifiers are advised particularly in larger vocabulary systems</a:t>
            </a:r>
          </a:p>
          <a:p>
            <a:endParaRPr lang="en-GB" dirty="0"/>
          </a:p>
        </p:txBody>
      </p:sp>
      <p:sp>
        <p:nvSpPr>
          <p:cNvPr id="4" name="Footer Placeholder 3">
            <a:extLst>
              <a:ext uri="{FF2B5EF4-FFF2-40B4-BE49-F238E27FC236}">
                <a16:creationId xmlns:a16="http://schemas.microsoft.com/office/drawing/2014/main" id="{04246FAF-308F-414A-A822-CD41A0BC0BF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BF9539B-5ED0-466E-8FDD-12FB4D527210}"/>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dirty="0"/>
          </a:p>
        </p:txBody>
      </p:sp>
    </p:spTree>
    <p:extLst>
      <p:ext uri="{BB962C8B-B14F-4D97-AF65-F5344CB8AC3E}">
        <p14:creationId xmlns:p14="http://schemas.microsoft.com/office/powerpoint/2010/main" val="164086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4A81-B7B2-4F77-B39B-B7EC4D23E62E}"/>
              </a:ext>
            </a:extLst>
          </p:cNvPr>
          <p:cNvSpPr>
            <a:spLocks noGrp="1"/>
          </p:cNvSpPr>
          <p:nvPr>
            <p:ph type="title"/>
          </p:nvPr>
        </p:nvSpPr>
        <p:spPr/>
        <p:txBody>
          <a:bodyPr/>
          <a:lstStyle/>
          <a:p>
            <a:r>
              <a:rPr lang="en-GB" sz="3200" dirty="0"/>
              <a:t>A concept can be labelled with one or more </a:t>
            </a:r>
            <a:r>
              <a:rPr lang="en-GB" sz="3200" u="sng" dirty="0"/>
              <a:t>designations</a:t>
            </a:r>
            <a:endParaRPr lang="en-GB" dirty="0"/>
          </a:p>
        </p:txBody>
      </p:sp>
      <p:sp>
        <p:nvSpPr>
          <p:cNvPr id="4" name="Footer Placeholder 3">
            <a:extLst>
              <a:ext uri="{FF2B5EF4-FFF2-40B4-BE49-F238E27FC236}">
                <a16:creationId xmlns:a16="http://schemas.microsoft.com/office/drawing/2014/main" id="{267A6945-F586-44C4-AE80-5E2F5432A5A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CF41906-93AB-43D9-9EDF-2DEDB6555104}"/>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dirty="0"/>
          </a:p>
        </p:txBody>
      </p:sp>
      <p:pic>
        <p:nvPicPr>
          <p:cNvPr id="6" name="Picture 5">
            <a:extLst>
              <a:ext uri="{FF2B5EF4-FFF2-40B4-BE49-F238E27FC236}">
                <a16:creationId xmlns:a16="http://schemas.microsoft.com/office/drawing/2014/main" id="{05BCDE02-94F2-4E7F-AE72-5BF022D2B11F}"/>
              </a:ext>
            </a:extLst>
          </p:cNvPr>
          <p:cNvPicPr>
            <a:picLocks noChangeAspect="1"/>
          </p:cNvPicPr>
          <p:nvPr/>
        </p:nvPicPr>
        <p:blipFill>
          <a:blip r:embed="rId2"/>
          <a:stretch>
            <a:fillRect/>
          </a:stretch>
        </p:blipFill>
        <p:spPr>
          <a:xfrm>
            <a:off x="705861" y="1369360"/>
            <a:ext cx="2599203" cy="3042249"/>
          </a:xfrm>
          <a:prstGeom prst="rect">
            <a:avLst/>
          </a:prstGeom>
        </p:spPr>
      </p:pic>
      <p:sp>
        <p:nvSpPr>
          <p:cNvPr id="7" name="Rectangle 4">
            <a:extLst>
              <a:ext uri="{FF2B5EF4-FFF2-40B4-BE49-F238E27FC236}">
                <a16:creationId xmlns:a16="http://schemas.microsoft.com/office/drawing/2014/main" id="{C42CA4B1-75A0-485B-9B8C-0AC4C67479F1}"/>
              </a:ext>
            </a:extLst>
          </p:cNvPr>
          <p:cNvSpPr>
            <a:spLocks noChangeArrowheads="1"/>
          </p:cNvSpPr>
          <p:nvPr/>
        </p:nvSpPr>
        <p:spPr bwMode="auto">
          <a:xfrm>
            <a:off x="4506739" y="1695869"/>
            <a:ext cx="2448272" cy="920765"/>
          </a:xfrm>
          <a:prstGeom prst="rect">
            <a:avLst/>
          </a:prstGeom>
          <a:noFill/>
          <a:ln w="12700">
            <a:noFill/>
            <a:miter lim="800000"/>
            <a:headEnd/>
            <a:tailEnd/>
          </a:ln>
          <a:effectLst/>
        </p:spPr>
        <p:txBody>
          <a:bodyPr wrap="square" lIns="90488" tIns="44450" rIns="90488" bIns="44450">
            <a:spAutoFit/>
          </a:bodyPr>
          <a:lstStyle/>
          <a:p>
            <a:r>
              <a:rPr lang="en-GB" dirty="0">
                <a:latin typeface="+mj-lt"/>
              </a:rPr>
              <a:t>“Apple”</a:t>
            </a:r>
          </a:p>
          <a:p>
            <a:r>
              <a:rPr lang="en-GB" dirty="0">
                <a:latin typeface="+mj-lt"/>
              </a:rPr>
              <a:t>“</a:t>
            </a:r>
            <a:r>
              <a:rPr lang="en-GB" dirty="0" err="1">
                <a:latin typeface="+mj-lt"/>
              </a:rPr>
              <a:t>Pomme</a:t>
            </a:r>
            <a:r>
              <a:rPr lang="en-GB" dirty="0">
                <a:latin typeface="+mj-lt"/>
              </a:rPr>
              <a:t>”</a:t>
            </a:r>
          </a:p>
          <a:p>
            <a:r>
              <a:rPr lang="en-GB" dirty="0">
                <a:latin typeface="+mj-lt"/>
              </a:rPr>
              <a:t>“</a:t>
            </a:r>
            <a:r>
              <a:rPr lang="en-GB" dirty="0" err="1">
                <a:latin typeface="+mj-lt"/>
              </a:rPr>
              <a:t>Manzana</a:t>
            </a:r>
            <a:r>
              <a:rPr lang="en-GB" dirty="0">
                <a:latin typeface="+mj-lt"/>
              </a:rPr>
              <a:t>”</a:t>
            </a:r>
          </a:p>
        </p:txBody>
      </p:sp>
    </p:spTree>
    <p:extLst>
      <p:ext uri="{BB962C8B-B14F-4D97-AF65-F5344CB8AC3E}">
        <p14:creationId xmlns:p14="http://schemas.microsoft.com/office/powerpoint/2010/main" val="33063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4A81-B7B2-4F77-B39B-B7EC4D23E62E}"/>
              </a:ext>
            </a:extLst>
          </p:cNvPr>
          <p:cNvSpPr>
            <a:spLocks noGrp="1"/>
          </p:cNvSpPr>
          <p:nvPr>
            <p:ph type="title"/>
          </p:nvPr>
        </p:nvSpPr>
        <p:spPr/>
        <p:txBody>
          <a:bodyPr/>
          <a:lstStyle/>
          <a:p>
            <a:r>
              <a:rPr lang="en-GB" sz="3200" dirty="0"/>
              <a:t>A concept can be labelled with one or more </a:t>
            </a:r>
            <a:r>
              <a:rPr lang="en-GB" sz="3200" u="sng" dirty="0"/>
              <a:t>symbols</a:t>
            </a:r>
            <a:endParaRPr lang="en-GB" dirty="0"/>
          </a:p>
        </p:txBody>
      </p:sp>
      <p:sp>
        <p:nvSpPr>
          <p:cNvPr id="4" name="Footer Placeholder 3">
            <a:extLst>
              <a:ext uri="{FF2B5EF4-FFF2-40B4-BE49-F238E27FC236}">
                <a16:creationId xmlns:a16="http://schemas.microsoft.com/office/drawing/2014/main" id="{267A6945-F586-44C4-AE80-5E2F5432A5A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CF41906-93AB-43D9-9EDF-2DEDB6555104}"/>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dirty="0"/>
          </a:p>
        </p:txBody>
      </p:sp>
      <p:pic>
        <p:nvPicPr>
          <p:cNvPr id="6" name="Picture 5">
            <a:extLst>
              <a:ext uri="{FF2B5EF4-FFF2-40B4-BE49-F238E27FC236}">
                <a16:creationId xmlns:a16="http://schemas.microsoft.com/office/drawing/2014/main" id="{05BCDE02-94F2-4E7F-AE72-5BF022D2B11F}"/>
              </a:ext>
            </a:extLst>
          </p:cNvPr>
          <p:cNvPicPr>
            <a:picLocks noChangeAspect="1"/>
          </p:cNvPicPr>
          <p:nvPr/>
        </p:nvPicPr>
        <p:blipFill>
          <a:blip r:embed="rId3"/>
          <a:stretch>
            <a:fillRect/>
          </a:stretch>
        </p:blipFill>
        <p:spPr>
          <a:xfrm>
            <a:off x="705861" y="1369360"/>
            <a:ext cx="2599203" cy="3042249"/>
          </a:xfrm>
          <a:prstGeom prst="rect">
            <a:avLst/>
          </a:prstGeom>
        </p:spPr>
      </p:pic>
      <p:graphicFrame>
        <p:nvGraphicFramePr>
          <p:cNvPr id="8" name="Object 7">
            <a:hlinkClick r:id="" action="ppaction://ole?verb=0"/>
            <a:extLst>
              <a:ext uri="{FF2B5EF4-FFF2-40B4-BE49-F238E27FC236}">
                <a16:creationId xmlns:a16="http://schemas.microsoft.com/office/drawing/2014/main" id="{BD85C3C8-366A-4A34-B9C5-9AA6138CBFFC}"/>
              </a:ext>
            </a:extLst>
          </p:cNvPr>
          <p:cNvGraphicFramePr>
            <a:graphicFrameLocks/>
          </p:cNvGraphicFramePr>
          <p:nvPr>
            <p:extLst>
              <p:ext uri="{D42A27DB-BD31-4B8C-83A1-F6EECF244321}">
                <p14:modId xmlns:p14="http://schemas.microsoft.com/office/powerpoint/2010/main" val="114104032"/>
              </p:ext>
            </p:extLst>
          </p:nvPr>
        </p:nvGraphicFramePr>
        <p:xfrm>
          <a:off x="5579301" y="1089562"/>
          <a:ext cx="1008112" cy="1224136"/>
        </p:xfrm>
        <a:graphic>
          <a:graphicData uri="http://schemas.openxmlformats.org/presentationml/2006/ole">
            <mc:AlternateContent xmlns:mc="http://schemas.openxmlformats.org/markup-compatibility/2006">
              <mc:Choice xmlns:v="urn:schemas-microsoft-com:vml" Requires="v">
                <p:oleObj spid="_x0000_s1026" name="Clip" r:id="rId4" imgW="2674938" imgH="3055938" progId="">
                  <p:embed/>
                </p:oleObj>
              </mc:Choice>
              <mc:Fallback>
                <p:oleObj name="Clip" r:id="rId4" imgW="2674938" imgH="3055938" progId="">
                  <p:embed/>
                  <p:pic>
                    <p:nvPicPr>
                      <p:cNvPr id="8" name="Object 7">
                        <a:hlinkClick r:id="" action="ppaction://ole?verb=0"/>
                        <a:extLst>
                          <a:ext uri="{FF2B5EF4-FFF2-40B4-BE49-F238E27FC236}">
                            <a16:creationId xmlns:a16="http://schemas.microsoft.com/office/drawing/2014/main" id="{BD85C3C8-366A-4A34-B9C5-9AA6138CBFF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301" y="1089562"/>
                        <a:ext cx="1008112" cy="1224136"/>
                      </a:xfrm>
                      <a:prstGeom prst="rect">
                        <a:avLst/>
                      </a:prstGeom>
                      <a:noFill/>
                      <a:ln>
                        <a:noFill/>
                      </a:ln>
                    </p:spPr>
                  </p:pic>
                </p:oleObj>
              </mc:Fallback>
            </mc:AlternateContent>
          </a:graphicData>
        </a:graphic>
      </p:graphicFrame>
      <p:pic>
        <p:nvPicPr>
          <p:cNvPr id="9" name="Picture 8">
            <a:extLst>
              <a:ext uri="{FF2B5EF4-FFF2-40B4-BE49-F238E27FC236}">
                <a16:creationId xmlns:a16="http://schemas.microsoft.com/office/drawing/2014/main" id="{379AED8F-752C-4C1F-A305-A7C10577F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876" y="3776380"/>
            <a:ext cx="3994044" cy="750880"/>
          </a:xfrm>
          <a:prstGeom prst="rect">
            <a:avLst/>
          </a:prstGeom>
        </p:spPr>
      </p:pic>
      <p:sp>
        <p:nvSpPr>
          <p:cNvPr id="3" name="TextBox 2">
            <a:extLst>
              <a:ext uri="{FF2B5EF4-FFF2-40B4-BE49-F238E27FC236}">
                <a16:creationId xmlns:a16="http://schemas.microsoft.com/office/drawing/2014/main" id="{99869A3B-7AAC-4446-B7A3-36E7BCBB3FA7}"/>
              </a:ext>
            </a:extLst>
          </p:cNvPr>
          <p:cNvSpPr txBox="1"/>
          <p:nvPr/>
        </p:nvSpPr>
        <p:spPr>
          <a:xfrm>
            <a:off x="4095335" y="3082640"/>
            <a:ext cx="3994044" cy="646331"/>
          </a:xfrm>
          <a:prstGeom prst="rect">
            <a:avLst/>
          </a:prstGeom>
          <a:noFill/>
        </p:spPr>
        <p:txBody>
          <a:bodyPr wrap="square" rtlCol="0">
            <a:spAutoFit/>
          </a:bodyPr>
          <a:lstStyle/>
          <a:p>
            <a:r>
              <a:rPr lang="en-GB" dirty="0"/>
              <a:t>This used to be fairly rare, but is not now….Think icons and emoticons:</a:t>
            </a:r>
          </a:p>
        </p:txBody>
      </p:sp>
    </p:spTree>
    <p:extLst>
      <p:ext uri="{BB962C8B-B14F-4D97-AF65-F5344CB8AC3E}">
        <p14:creationId xmlns:p14="http://schemas.microsoft.com/office/powerpoint/2010/main" val="6723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15BC-7523-42E7-8BFD-CF8CF2E19EF6}"/>
              </a:ext>
            </a:extLst>
          </p:cNvPr>
          <p:cNvSpPr>
            <a:spLocks noGrp="1"/>
          </p:cNvSpPr>
          <p:nvPr>
            <p:ph type="title"/>
          </p:nvPr>
        </p:nvSpPr>
        <p:spPr/>
        <p:txBody>
          <a:bodyPr/>
          <a:lstStyle/>
          <a:p>
            <a:r>
              <a:rPr lang="en-GB" sz="3200" dirty="0"/>
              <a:t>Designation: Definition and Description</a:t>
            </a:r>
            <a:endParaRPr lang="en-GB" dirty="0"/>
          </a:p>
        </p:txBody>
      </p:sp>
      <p:sp>
        <p:nvSpPr>
          <p:cNvPr id="3" name="Text Placeholder 2">
            <a:extLst>
              <a:ext uri="{FF2B5EF4-FFF2-40B4-BE49-F238E27FC236}">
                <a16:creationId xmlns:a16="http://schemas.microsoft.com/office/drawing/2014/main" id="{EDBC3F69-FB27-448A-9650-B59714FEF64D}"/>
              </a:ext>
            </a:extLst>
          </p:cNvPr>
          <p:cNvSpPr>
            <a:spLocks noGrp="1"/>
          </p:cNvSpPr>
          <p:nvPr>
            <p:ph type="body" sz="quarter" idx="13"/>
          </p:nvPr>
        </p:nvSpPr>
        <p:spPr/>
        <p:txBody>
          <a:bodyPr/>
          <a:lstStyle/>
          <a:p>
            <a:r>
              <a:rPr lang="en-GB" sz="1800" dirty="0"/>
              <a:t>A </a:t>
            </a:r>
            <a:r>
              <a:rPr lang="en-GB" sz="1800" i="1" dirty="0"/>
              <a:t>Designation</a:t>
            </a:r>
            <a:r>
              <a:rPr lang="en-GB" sz="1800" dirty="0"/>
              <a:t> is a human consumable representation of a concept </a:t>
            </a:r>
          </a:p>
          <a:p>
            <a:pPr lvl="1"/>
            <a:r>
              <a:rPr lang="en-GB" sz="1600" b="1" dirty="0"/>
              <a:t>It is intended to convey the concept meaning to a human being</a:t>
            </a:r>
          </a:p>
          <a:p>
            <a:r>
              <a:rPr lang="en-GB" sz="1800" dirty="0"/>
              <a:t>A </a:t>
            </a:r>
            <a:r>
              <a:rPr lang="en-GB" sz="1800" i="1" dirty="0"/>
              <a:t>Designation</a:t>
            </a:r>
            <a:r>
              <a:rPr lang="en-GB" sz="1800" dirty="0"/>
              <a:t> may also be known as an appellation, symbol, display name or term </a:t>
            </a:r>
          </a:p>
          <a:p>
            <a:r>
              <a:rPr lang="en-GB" sz="1800" dirty="0"/>
              <a:t>A </a:t>
            </a:r>
            <a:r>
              <a:rPr lang="en-GB" sz="1800" i="1" dirty="0"/>
              <a:t>Designation</a:t>
            </a:r>
            <a:r>
              <a:rPr lang="en-GB" sz="1800" dirty="0"/>
              <a:t> could be a string of characters (but could also be multimedia); it is generally subject to language variants</a:t>
            </a:r>
          </a:p>
          <a:p>
            <a:r>
              <a:rPr lang="en-GB" sz="1800" dirty="0"/>
              <a:t>A concept may have several designations; e.g. a long (full) display name, a short display name, a preferred term and synonyms</a:t>
            </a:r>
          </a:p>
          <a:p>
            <a:pPr marL="0" indent="0">
              <a:buNone/>
            </a:pPr>
            <a:endParaRPr lang="en-GB" dirty="0"/>
          </a:p>
        </p:txBody>
      </p:sp>
      <p:sp>
        <p:nvSpPr>
          <p:cNvPr id="4" name="Footer Placeholder 3">
            <a:extLst>
              <a:ext uri="{FF2B5EF4-FFF2-40B4-BE49-F238E27FC236}">
                <a16:creationId xmlns:a16="http://schemas.microsoft.com/office/drawing/2014/main" id="{750497B6-AB7A-484D-A8DE-B55AA0EE58FA}"/>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38086601-6D6A-4F87-BD9F-88996326FCFD}"/>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dirty="0"/>
          </a:p>
        </p:txBody>
      </p:sp>
    </p:spTree>
    <p:extLst>
      <p:ext uri="{BB962C8B-B14F-4D97-AF65-F5344CB8AC3E}">
        <p14:creationId xmlns:p14="http://schemas.microsoft.com/office/powerpoint/2010/main" val="12726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3A65-F908-4991-B660-2A25F7425E97}"/>
              </a:ext>
            </a:extLst>
          </p:cNvPr>
          <p:cNvSpPr>
            <a:spLocks noGrp="1"/>
          </p:cNvSpPr>
          <p:nvPr>
            <p:ph type="title"/>
          </p:nvPr>
        </p:nvSpPr>
        <p:spPr/>
        <p:txBody>
          <a:bodyPr/>
          <a:lstStyle/>
          <a:p>
            <a:r>
              <a:rPr lang="en-GB" dirty="0"/>
              <a:t>Concept representation:</a:t>
            </a:r>
          </a:p>
        </p:txBody>
      </p:sp>
      <p:sp>
        <p:nvSpPr>
          <p:cNvPr id="3" name="Text Placeholder 2">
            <a:extLst>
              <a:ext uri="{FF2B5EF4-FFF2-40B4-BE49-F238E27FC236}">
                <a16:creationId xmlns:a16="http://schemas.microsoft.com/office/drawing/2014/main" id="{CD8B1854-9E4D-4D1F-BCEB-8548E660A5D7}"/>
              </a:ext>
            </a:extLst>
          </p:cNvPr>
          <p:cNvSpPr>
            <a:spLocks noGrp="1"/>
          </p:cNvSpPr>
          <p:nvPr>
            <p:ph type="body" sz="quarter" idx="13"/>
          </p:nvPr>
        </p:nvSpPr>
        <p:spPr/>
        <p:txBody>
          <a:bodyPr/>
          <a:lstStyle/>
          <a:p>
            <a:r>
              <a:rPr lang="en-GB" sz="2000" dirty="0"/>
              <a:t>A </a:t>
            </a:r>
            <a:r>
              <a:rPr lang="en-GB" sz="2000" i="1" dirty="0"/>
              <a:t>Concept Representation</a:t>
            </a:r>
            <a:r>
              <a:rPr lang="en-GB" sz="2000" dirty="0"/>
              <a:t> is a </a:t>
            </a:r>
            <a:r>
              <a:rPr lang="en-GB" sz="2000" b="1" dirty="0"/>
              <a:t>vocabulary object</a:t>
            </a:r>
            <a:r>
              <a:rPr lang="en-GB" sz="2000" dirty="0"/>
              <a:t> that enables the </a:t>
            </a:r>
            <a:r>
              <a:rPr lang="en-GB" sz="2000" b="1" dirty="0"/>
              <a:t>description and manipulation of a </a:t>
            </a:r>
            <a:r>
              <a:rPr lang="en-GB" sz="2000" b="1" i="1" dirty="0"/>
              <a:t>Concept</a:t>
            </a:r>
            <a:r>
              <a:rPr lang="en-GB" sz="2000" dirty="0"/>
              <a:t> in </a:t>
            </a:r>
            <a:r>
              <a:rPr lang="en-GB" sz="2000" b="1" dirty="0"/>
              <a:t>systems and applications</a:t>
            </a:r>
            <a:r>
              <a:rPr lang="en-GB" sz="2000" dirty="0"/>
              <a:t> (such as information models, xml/json schema (such as FHIR schema), databases, SAS data files) </a:t>
            </a:r>
          </a:p>
          <a:p>
            <a:r>
              <a:rPr lang="en-GB" sz="2000" dirty="0"/>
              <a:t>In a code system, any one concept will have 1..* concept representations</a:t>
            </a:r>
          </a:p>
          <a:p>
            <a:pPr lvl="1"/>
            <a:r>
              <a:rPr lang="en-GB" sz="1800" dirty="0"/>
              <a:t>usually at a minimum at least one “code” and at least one  “designation” </a:t>
            </a:r>
          </a:p>
          <a:p>
            <a:endParaRPr lang="en-GB" dirty="0"/>
          </a:p>
        </p:txBody>
      </p:sp>
      <p:sp>
        <p:nvSpPr>
          <p:cNvPr id="4" name="Footer Placeholder 3">
            <a:extLst>
              <a:ext uri="{FF2B5EF4-FFF2-40B4-BE49-F238E27FC236}">
                <a16:creationId xmlns:a16="http://schemas.microsoft.com/office/drawing/2014/main" id="{267CFD5C-5BBB-424B-9E80-D0BEE42DABC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CDA6E04-4053-4E8D-B787-6C121DB57915}"/>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dirty="0"/>
          </a:p>
        </p:txBody>
      </p:sp>
    </p:spTree>
    <p:extLst>
      <p:ext uri="{BB962C8B-B14F-4D97-AF65-F5344CB8AC3E}">
        <p14:creationId xmlns:p14="http://schemas.microsoft.com/office/powerpoint/2010/main" val="2770068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128F-A446-4AB7-B2BC-5402E892B27E}"/>
              </a:ext>
            </a:extLst>
          </p:cNvPr>
          <p:cNvSpPr>
            <a:spLocks noGrp="1"/>
          </p:cNvSpPr>
          <p:nvPr>
            <p:ph type="title"/>
          </p:nvPr>
        </p:nvSpPr>
        <p:spPr/>
        <p:txBody>
          <a:bodyPr/>
          <a:lstStyle/>
          <a:p>
            <a:r>
              <a:rPr lang="en-GB" dirty="0"/>
              <a:t>The basic “terminology model”:</a:t>
            </a:r>
          </a:p>
        </p:txBody>
      </p:sp>
      <p:sp>
        <p:nvSpPr>
          <p:cNvPr id="4" name="Footer Placeholder 3">
            <a:extLst>
              <a:ext uri="{FF2B5EF4-FFF2-40B4-BE49-F238E27FC236}">
                <a16:creationId xmlns:a16="http://schemas.microsoft.com/office/drawing/2014/main" id="{39072A97-9ED4-4B21-BE72-F9AE5D3121E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6F04C7A-3B53-4675-9BF0-D786A631C0B4}"/>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dirty="0"/>
          </a:p>
        </p:txBody>
      </p:sp>
      <p:pic>
        <p:nvPicPr>
          <p:cNvPr id="6" name="Picture 2">
            <a:extLst>
              <a:ext uri="{FF2B5EF4-FFF2-40B4-BE49-F238E27FC236}">
                <a16:creationId xmlns:a16="http://schemas.microsoft.com/office/drawing/2014/main" id="{9E487EA4-E3A1-4491-A813-A37835456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819" y="1436238"/>
            <a:ext cx="6361043" cy="246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49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A02E-6BD7-4503-904B-96C5B10974B5}"/>
              </a:ext>
            </a:extLst>
          </p:cNvPr>
          <p:cNvSpPr>
            <a:spLocks noGrp="1"/>
          </p:cNvSpPr>
          <p:nvPr>
            <p:ph type="title"/>
          </p:nvPr>
        </p:nvSpPr>
        <p:spPr/>
        <p:txBody>
          <a:bodyPr/>
          <a:lstStyle/>
          <a:p>
            <a:r>
              <a:rPr lang="en-GB" sz="3200" dirty="0"/>
              <a:t>Code Systems</a:t>
            </a:r>
          </a:p>
        </p:txBody>
      </p:sp>
      <p:sp>
        <p:nvSpPr>
          <p:cNvPr id="3" name="Text Placeholder 2">
            <a:extLst>
              <a:ext uri="{FF2B5EF4-FFF2-40B4-BE49-F238E27FC236}">
                <a16:creationId xmlns:a16="http://schemas.microsoft.com/office/drawing/2014/main" id="{6FDCA2EB-A5DB-4648-A306-43FC463EF830}"/>
              </a:ext>
            </a:extLst>
          </p:cNvPr>
          <p:cNvSpPr>
            <a:spLocks noGrp="1"/>
          </p:cNvSpPr>
          <p:nvPr>
            <p:ph type="body" sz="quarter" idx="13"/>
          </p:nvPr>
        </p:nvSpPr>
        <p:spPr/>
        <p:txBody>
          <a:bodyPr/>
          <a:lstStyle/>
          <a:p>
            <a:r>
              <a:rPr lang="en-GB" b="1" dirty="0"/>
              <a:t>Collections of concepts with their representations</a:t>
            </a:r>
          </a:p>
          <a:p>
            <a:endParaRPr lang="en-GB" dirty="0"/>
          </a:p>
        </p:txBody>
      </p:sp>
      <p:sp>
        <p:nvSpPr>
          <p:cNvPr id="4" name="Footer Placeholder 3">
            <a:extLst>
              <a:ext uri="{FF2B5EF4-FFF2-40B4-BE49-F238E27FC236}">
                <a16:creationId xmlns:a16="http://schemas.microsoft.com/office/drawing/2014/main" id="{BEEC72C4-3A49-4DB4-9656-3FA27AB0072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A835DF7-77C3-4CAB-9C94-90C5277E978A}"/>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dirty="0"/>
          </a:p>
        </p:txBody>
      </p:sp>
      <p:pic>
        <p:nvPicPr>
          <p:cNvPr id="10" name="Picture 9">
            <a:extLst>
              <a:ext uri="{FF2B5EF4-FFF2-40B4-BE49-F238E27FC236}">
                <a16:creationId xmlns:a16="http://schemas.microsoft.com/office/drawing/2014/main" id="{80E0F05D-DD67-4522-A45B-BF5BAA7CC06E}"/>
              </a:ext>
            </a:extLst>
          </p:cNvPr>
          <p:cNvPicPr>
            <a:picLocks noChangeAspect="1"/>
          </p:cNvPicPr>
          <p:nvPr/>
        </p:nvPicPr>
        <p:blipFill>
          <a:blip r:embed="rId2"/>
          <a:stretch>
            <a:fillRect/>
          </a:stretch>
        </p:blipFill>
        <p:spPr>
          <a:xfrm>
            <a:off x="4572000" y="2114974"/>
            <a:ext cx="3804234" cy="2450804"/>
          </a:xfrm>
          <a:prstGeom prst="rect">
            <a:avLst/>
          </a:prstGeom>
        </p:spPr>
      </p:pic>
    </p:spTree>
    <p:extLst>
      <p:ext uri="{BB962C8B-B14F-4D97-AF65-F5344CB8AC3E}">
        <p14:creationId xmlns:p14="http://schemas.microsoft.com/office/powerpoint/2010/main" val="326837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A789-9CF7-44CA-9208-02D5A840C009}"/>
              </a:ext>
            </a:extLst>
          </p:cNvPr>
          <p:cNvSpPr>
            <a:spLocks noGrp="1"/>
          </p:cNvSpPr>
          <p:nvPr>
            <p:ph type="title"/>
          </p:nvPr>
        </p:nvSpPr>
        <p:spPr/>
        <p:txBody>
          <a:bodyPr/>
          <a:lstStyle/>
          <a:p>
            <a:r>
              <a:rPr lang="en-GB" dirty="0"/>
              <a:t>Who am I?</a:t>
            </a:r>
          </a:p>
        </p:txBody>
      </p:sp>
      <p:sp>
        <p:nvSpPr>
          <p:cNvPr id="3" name="Text Placeholder 2">
            <a:extLst>
              <a:ext uri="{FF2B5EF4-FFF2-40B4-BE49-F238E27FC236}">
                <a16:creationId xmlns:a16="http://schemas.microsoft.com/office/drawing/2014/main" id="{C8C09407-7E8B-445F-A7C3-B1B24818D957}"/>
              </a:ext>
            </a:extLst>
          </p:cNvPr>
          <p:cNvSpPr>
            <a:spLocks noGrp="1"/>
          </p:cNvSpPr>
          <p:nvPr>
            <p:ph type="body" sz="quarter" idx="13"/>
          </p:nvPr>
        </p:nvSpPr>
        <p:spPr>
          <a:xfrm>
            <a:off x="159026" y="1134893"/>
            <a:ext cx="8806070" cy="3376051"/>
          </a:xfrm>
        </p:spPr>
        <p:txBody>
          <a:bodyPr/>
          <a:lstStyle/>
          <a:p>
            <a:pPr>
              <a:spcAft>
                <a:spcPts val="600"/>
              </a:spcAft>
            </a:pPr>
            <a:r>
              <a:rPr lang="en-GB" sz="1600" dirty="0"/>
              <a:t>Julie is current chair of the HL7 Terminology Authority</a:t>
            </a:r>
          </a:p>
          <a:p>
            <a:pPr>
              <a:spcAft>
                <a:spcPts val="600"/>
              </a:spcAft>
            </a:pPr>
            <a:r>
              <a:rPr lang="en-GB" sz="1600" dirty="0"/>
              <a:t>Julie rides a red Harley Davidson motorbike</a:t>
            </a:r>
          </a:p>
          <a:p>
            <a:pPr>
              <a:spcAft>
                <a:spcPts val="600"/>
              </a:spcAft>
            </a:pPr>
            <a:r>
              <a:rPr lang="en-GB" sz="1600" dirty="0"/>
              <a:t>Julie is vocabulary facilitator for HL7 Biomedical Research and Regulation WG in HL7</a:t>
            </a:r>
          </a:p>
          <a:p>
            <a:pPr>
              <a:spcAft>
                <a:spcPts val="600"/>
              </a:spcAft>
            </a:pPr>
            <a:r>
              <a:rPr lang="en-GB" sz="1600" dirty="0"/>
              <a:t>Julie has spent the night in a builder’s skip in Exeter</a:t>
            </a:r>
          </a:p>
          <a:p>
            <a:pPr>
              <a:spcAft>
                <a:spcPts val="600"/>
              </a:spcAft>
            </a:pPr>
            <a:r>
              <a:rPr lang="en-GB" sz="1600" dirty="0"/>
              <a:t>Julie is a consultant to SNOMED CT</a:t>
            </a:r>
          </a:p>
          <a:p>
            <a:pPr>
              <a:spcAft>
                <a:spcPts val="600"/>
              </a:spcAft>
            </a:pPr>
            <a:r>
              <a:rPr lang="en-GB" sz="1600" dirty="0"/>
              <a:t>Julie has worked in the Brussels Red Light district</a:t>
            </a:r>
          </a:p>
          <a:p>
            <a:pPr>
              <a:spcAft>
                <a:spcPts val="600"/>
              </a:spcAft>
            </a:pPr>
            <a:r>
              <a:rPr lang="en-GB" sz="1600" dirty="0"/>
              <a:t>Julie has three children</a:t>
            </a:r>
          </a:p>
          <a:p>
            <a:pPr>
              <a:spcAft>
                <a:spcPts val="600"/>
              </a:spcAft>
            </a:pPr>
            <a:r>
              <a:rPr lang="en-GB" sz="1600" dirty="0"/>
              <a:t>Julie was the technical author of ISO 11615 IDMP for the European Medicines Agency</a:t>
            </a:r>
          </a:p>
          <a:p>
            <a:pPr>
              <a:spcAft>
                <a:spcPts val="600"/>
              </a:spcAft>
            </a:pPr>
            <a:r>
              <a:rPr lang="en-GB" sz="1600" dirty="0"/>
              <a:t>Julie would choose an evening working on datatypes against an evening walking on the beach</a:t>
            </a:r>
          </a:p>
          <a:p>
            <a:endParaRPr lang="en-GB" dirty="0"/>
          </a:p>
        </p:txBody>
      </p:sp>
      <p:sp>
        <p:nvSpPr>
          <p:cNvPr id="4" name="Footer Placeholder 3">
            <a:extLst>
              <a:ext uri="{FF2B5EF4-FFF2-40B4-BE49-F238E27FC236}">
                <a16:creationId xmlns:a16="http://schemas.microsoft.com/office/drawing/2014/main" id="{C3056F17-F331-4CF9-B92E-92223EFBA28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535D915-90AD-4679-BE1A-04BC35EC0F5D}"/>
              </a:ext>
            </a:extLst>
          </p:cNvPr>
          <p:cNvSpPr>
            <a:spLocks noGrp="1"/>
          </p:cNvSpPr>
          <p:nvPr>
            <p:ph type="sldNum" sz="quarter" idx="11"/>
          </p:nvPr>
        </p:nvSpPr>
        <p:spPr/>
        <p:txBody>
          <a:bodyPr/>
          <a:lstStyle/>
          <a:p>
            <a:fld id="{6CACE926-AEF5-4BFE-8BD7-24414108CB7B}" type="slidenum">
              <a:rPr lang="en-US" altLang="en-US" smtClean="0"/>
              <a:pPr/>
              <a:t>3</a:t>
            </a:fld>
            <a:endParaRPr lang="en-US" altLang="en-US" dirty="0"/>
          </a:p>
        </p:txBody>
      </p:sp>
    </p:spTree>
    <p:extLst>
      <p:ext uri="{BB962C8B-B14F-4D97-AF65-F5344CB8AC3E}">
        <p14:creationId xmlns:p14="http://schemas.microsoft.com/office/powerpoint/2010/main" val="158233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3">
                                            <p:txEl>
                                              <p:pRg st="0" end="0"/>
                                            </p:txEl>
                                          </p:spTgt>
                                        </p:tgtEl>
                                        <p:attrNameLst>
                                          <p:attrName>style.color</p:attrName>
                                        </p:attrNameLst>
                                      </p:cBhvr>
                                      <p:to>
                                        <a:srgbClr val="009900"/>
                                      </p:to>
                                    </p:animClr>
                                    <p:animClr clrSpc="rgb" dir="cw">
                                      <p:cBhvr>
                                        <p:cTn id="11" dur="500" fill="hold"/>
                                        <p:tgtEl>
                                          <p:spTgt spid="3">
                                            <p:txEl>
                                              <p:pRg st="0" end="0"/>
                                            </p:txEl>
                                          </p:spTgt>
                                        </p:tgtEl>
                                        <p:attrNameLst>
                                          <p:attrName>fillcolor</p:attrName>
                                        </p:attrNameLst>
                                      </p:cBhvr>
                                      <p:to>
                                        <a:srgbClr val="009900"/>
                                      </p:to>
                                    </p:animClr>
                                    <p:set>
                                      <p:cBhvr>
                                        <p:cTn id="12" dur="500" fill="hold"/>
                                        <p:tgtEl>
                                          <p:spTgt spid="3">
                                            <p:txEl>
                                              <p:pRg st="0" end="0"/>
                                            </p:txEl>
                                          </p:spTgt>
                                        </p:tgtEl>
                                        <p:attrNameLst>
                                          <p:attrName>fill.type</p:attrName>
                                        </p:attrNameLst>
                                      </p:cBhvr>
                                      <p:to>
                                        <p:strVal val="solid"/>
                                      </p:to>
                                    </p:set>
                                    <p:set>
                                      <p:cBhvr>
                                        <p:cTn id="13" dur="500" fill="hold"/>
                                        <p:tgtEl>
                                          <p:spTgt spid="3">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9" presetClass="emph" presetSubtype="0" fill="hold" nodeType="clickEffect">
                                  <p:stCondLst>
                                    <p:cond delay="0"/>
                                  </p:stCondLst>
                                  <p:childTnLst>
                                    <p:animClr clrSpc="rgb" dir="cw">
                                      <p:cBhvr override="childStyle">
                                        <p:cTn id="21" dur="500" fill="hold"/>
                                        <p:tgtEl>
                                          <p:spTgt spid="3">
                                            <p:txEl>
                                              <p:pRg st="1" end="1"/>
                                            </p:txEl>
                                          </p:spTgt>
                                        </p:tgtEl>
                                        <p:attrNameLst>
                                          <p:attrName>style.color</p:attrName>
                                        </p:attrNameLst>
                                      </p:cBhvr>
                                      <p:to>
                                        <a:srgbClr val="FF0000"/>
                                      </p:to>
                                    </p:animClr>
                                    <p:animClr clrSpc="rgb" dir="cw">
                                      <p:cBhvr>
                                        <p:cTn id="22" dur="500" fill="hold"/>
                                        <p:tgtEl>
                                          <p:spTgt spid="3">
                                            <p:txEl>
                                              <p:pRg st="1" end="1"/>
                                            </p:txEl>
                                          </p:spTgt>
                                        </p:tgtEl>
                                        <p:attrNameLst>
                                          <p:attrName>fillcolor</p:attrName>
                                        </p:attrNameLst>
                                      </p:cBhvr>
                                      <p:to>
                                        <a:srgbClr val="FF0000"/>
                                      </p:to>
                                    </p:animClr>
                                    <p:set>
                                      <p:cBhvr>
                                        <p:cTn id="23" dur="500" fill="hold"/>
                                        <p:tgtEl>
                                          <p:spTgt spid="3">
                                            <p:txEl>
                                              <p:pRg st="1" end="1"/>
                                            </p:txEl>
                                          </p:spTgt>
                                        </p:tgtEl>
                                        <p:attrNameLst>
                                          <p:attrName>fill.type</p:attrName>
                                        </p:attrNameLst>
                                      </p:cBhvr>
                                      <p:to>
                                        <p:strVal val="solid"/>
                                      </p:to>
                                    </p:set>
                                    <p:set>
                                      <p:cBhvr>
                                        <p:cTn id="24" dur="500" fill="hold"/>
                                        <p:tgtEl>
                                          <p:spTgt spid="3">
                                            <p:txEl>
                                              <p:pRg st="1" end="1"/>
                                            </p:txEl>
                                          </p:spTgt>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9" presetClass="emph" presetSubtype="0" fill="hold" nodeType="clickEffect">
                                  <p:stCondLst>
                                    <p:cond delay="0"/>
                                  </p:stCondLst>
                                  <p:childTnLst>
                                    <p:animClr clrSpc="rgb" dir="cw">
                                      <p:cBhvr override="childStyle">
                                        <p:cTn id="32" dur="500" fill="hold"/>
                                        <p:tgtEl>
                                          <p:spTgt spid="3">
                                            <p:txEl>
                                              <p:pRg st="2" end="2"/>
                                            </p:txEl>
                                          </p:spTgt>
                                        </p:tgtEl>
                                        <p:attrNameLst>
                                          <p:attrName>style.color</p:attrName>
                                        </p:attrNameLst>
                                      </p:cBhvr>
                                      <p:to>
                                        <a:srgbClr val="009900"/>
                                      </p:to>
                                    </p:animClr>
                                    <p:animClr clrSpc="rgb" dir="cw">
                                      <p:cBhvr>
                                        <p:cTn id="33" dur="500" fill="hold"/>
                                        <p:tgtEl>
                                          <p:spTgt spid="3">
                                            <p:txEl>
                                              <p:pRg st="2" end="2"/>
                                            </p:txEl>
                                          </p:spTgt>
                                        </p:tgtEl>
                                        <p:attrNameLst>
                                          <p:attrName>fillcolor</p:attrName>
                                        </p:attrNameLst>
                                      </p:cBhvr>
                                      <p:to>
                                        <a:srgbClr val="009900"/>
                                      </p:to>
                                    </p:animClr>
                                    <p:set>
                                      <p:cBhvr>
                                        <p:cTn id="34" dur="500" fill="hold"/>
                                        <p:tgtEl>
                                          <p:spTgt spid="3">
                                            <p:txEl>
                                              <p:pRg st="2" end="2"/>
                                            </p:txEl>
                                          </p:spTgt>
                                        </p:tgtEl>
                                        <p:attrNameLst>
                                          <p:attrName>fill.type</p:attrName>
                                        </p:attrNameLst>
                                      </p:cBhvr>
                                      <p:to>
                                        <p:strVal val="solid"/>
                                      </p:to>
                                    </p:set>
                                    <p:set>
                                      <p:cBhvr>
                                        <p:cTn id="35" dur="500" fill="hold"/>
                                        <p:tgtEl>
                                          <p:spTgt spid="3">
                                            <p:txEl>
                                              <p:pRg st="2" end="2"/>
                                            </p:txEl>
                                          </p:spTgt>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nodeType="clickEffect">
                                  <p:stCondLst>
                                    <p:cond delay="0"/>
                                  </p:stCondLst>
                                  <p:childTnLst>
                                    <p:animClr clrSpc="rgb" dir="cw">
                                      <p:cBhvr override="childStyle">
                                        <p:cTn id="43" dur="500" fill="hold"/>
                                        <p:tgtEl>
                                          <p:spTgt spid="3">
                                            <p:txEl>
                                              <p:pRg st="3" end="3"/>
                                            </p:txEl>
                                          </p:spTgt>
                                        </p:tgtEl>
                                        <p:attrNameLst>
                                          <p:attrName>style.color</p:attrName>
                                        </p:attrNameLst>
                                      </p:cBhvr>
                                      <p:to>
                                        <a:srgbClr val="FF0000"/>
                                      </p:to>
                                    </p:animClr>
                                    <p:animClr clrSpc="rgb" dir="cw">
                                      <p:cBhvr>
                                        <p:cTn id="44" dur="500" fill="hold"/>
                                        <p:tgtEl>
                                          <p:spTgt spid="3">
                                            <p:txEl>
                                              <p:pRg st="3" end="3"/>
                                            </p:txEl>
                                          </p:spTgt>
                                        </p:tgtEl>
                                        <p:attrNameLst>
                                          <p:attrName>fillcolor</p:attrName>
                                        </p:attrNameLst>
                                      </p:cBhvr>
                                      <p:to>
                                        <a:srgbClr val="FF0000"/>
                                      </p:to>
                                    </p:animClr>
                                    <p:set>
                                      <p:cBhvr>
                                        <p:cTn id="45" dur="500" fill="hold"/>
                                        <p:tgtEl>
                                          <p:spTgt spid="3">
                                            <p:txEl>
                                              <p:pRg st="3" end="3"/>
                                            </p:txEl>
                                          </p:spTgt>
                                        </p:tgtEl>
                                        <p:attrNameLst>
                                          <p:attrName>fill.type</p:attrName>
                                        </p:attrNameLst>
                                      </p:cBhvr>
                                      <p:to>
                                        <p:strVal val="solid"/>
                                      </p:to>
                                    </p:set>
                                    <p:set>
                                      <p:cBhvr>
                                        <p:cTn id="46" dur="500" fill="hold"/>
                                        <p:tgtEl>
                                          <p:spTgt spid="3">
                                            <p:txEl>
                                              <p:pRg st="3" end="3"/>
                                            </p:txEl>
                                          </p:spTgt>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9" presetClass="emph" presetSubtype="0" fill="hold" nodeType="clickEffect">
                                  <p:stCondLst>
                                    <p:cond delay="0"/>
                                  </p:stCondLst>
                                  <p:childTnLst>
                                    <p:animClr clrSpc="rgb" dir="cw">
                                      <p:cBhvr override="childStyle">
                                        <p:cTn id="54" dur="500" fill="hold"/>
                                        <p:tgtEl>
                                          <p:spTgt spid="3">
                                            <p:txEl>
                                              <p:pRg st="4" end="4"/>
                                            </p:txEl>
                                          </p:spTgt>
                                        </p:tgtEl>
                                        <p:attrNameLst>
                                          <p:attrName>style.color</p:attrName>
                                        </p:attrNameLst>
                                      </p:cBhvr>
                                      <p:to>
                                        <a:srgbClr val="009900"/>
                                      </p:to>
                                    </p:animClr>
                                    <p:animClr clrSpc="rgb" dir="cw">
                                      <p:cBhvr>
                                        <p:cTn id="55" dur="500" fill="hold"/>
                                        <p:tgtEl>
                                          <p:spTgt spid="3">
                                            <p:txEl>
                                              <p:pRg st="4" end="4"/>
                                            </p:txEl>
                                          </p:spTgt>
                                        </p:tgtEl>
                                        <p:attrNameLst>
                                          <p:attrName>fillcolor</p:attrName>
                                        </p:attrNameLst>
                                      </p:cBhvr>
                                      <p:to>
                                        <a:srgbClr val="009900"/>
                                      </p:to>
                                    </p:animClr>
                                    <p:set>
                                      <p:cBhvr>
                                        <p:cTn id="56" dur="500" fill="hold"/>
                                        <p:tgtEl>
                                          <p:spTgt spid="3">
                                            <p:txEl>
                                              <p:pRg st="4" end="4"/>
                                            </p:txEl>
                                          </p:spTgt>
                                        </p:tgtEl>
                                        <p:attrNameLst>
                                          <p:attrName>fill.type</p:attrName>
                                        </p:attrNameLst>
                                      </p:cBhvr>
                                      <p:to>
                                        <p:strVal val="solid"/>
                                      </p:to>
                                    </p:set>
                                    <p:set>
                                      <p:cBhvr>
                                        <p:cTn id="57" dur="500" fill="hold"/>
                                        <p:tgtEl>
                                          <p:spTgt spid="3">
                                            <p:txEl>
                                              <p:pRg st="4" end="4"/>
                                            </p:txEl>
                                          </p:spTgt>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nodeType="clickEffect">
                                  <p:stCondLst>
                                    <p:cond delay="0"/>
                                  </p:stCondLst>
                                  <p:childTnLst>
                                    <p:animClr clrSpc="rgb" dir="cw">
                                      <p:cBhvr override="childStyle">
                                        <p:cTn id="65" dur="500" fill="hold"/>
                                        <p:tgtEl>
                                          <p:spTgt spid="3">
                                            <p:txEl>
                                              <p:pRg st="5" end="5"/>
                                            </p:txEl>
                                          </p:spTgt>
                                        </p:tgtEl>
                                        <p:attrNameLst>
                                          <p:attrName>style.color</p:attrName>
                                        </p:attrNameLst>
                                      </p:cBhvr>
                                      <p:to>
                                        <a:srgbClr val="009900"/>
                                      </p:to>
                                    </p:animClr>
                                    <p:animClr clrSpc="rgb" dir="cw">
                                      <p:cBhvr>
                                        <p:cTn id="66" dur="500" fill="hold"/>
                                        <p:tgtEl>
                                          <p:spTgt spid="3">
                                            <p:txEl>
                                              <p:pRg st="5" end="5"/>
                                            </p:txEl>
                                          </p:spTgt>
                                        </p:tgtEl>
                                        <p:attrNameLst>
                                          <p:attrName>fillcolor</p:attrName>
                                        </p:attrNameLst>
                                      </p:cBhvr>
                                      <p:to>
                                        <a:srgbClr val="009900"/>
                                      </p:to>
                                    </p:animClr>
                                    <p:set>
                                      <p:cBhvr>
                                        <p:cTn id="67" dur="500" fill="hold"/>
                                        <p:tgtEl>
                                          <p:spTgt spid="3">
                                            <p:txEl>
                                              <p:pRg st="5" end="5"/>
                                            </p:txEl>
                                          </p:spTgt>
                                        </p:tgtEl>
                                        <p:attrNameLst>
                                          <p:attrName>fill.type</p:attrName>
                                        </p:attrNameLst>
                                      </p:cBhvr>
                                      <p:to>
                                        <p:strVal val="solid"/>
                                      </p:to>
                                    </p:set>
                                    <p:set>
                                      <p:cBhvr>
                                        <p:cTn id="68" dur="500" fill="hold"/>
                                        <p:tgtEl>
                                          <p:spTgt spid="3">
                                            <p:txEl>
                                              <p:pRg st="5" end="5"/>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9" presetClass="emph" presetSubtype="0" fill="hold" nodeType="clickEffect">
                                  <p:stCondLst>
                                    <p:cond delay="0"/>
                                  </p:stCondLst>
                                  <p:childTnLst>
                                    <p:animClr clrSpc="rgb" dir="cw">
                                      <p:cBhvr override="childStyle">
                                        <p:cTn id="76" dur="500" fill="hold"/>
                                        <p:tgtEl>
                                          <p:spTgt spid="3">
                                            <p:txEl>
                                              <p:pRg st="6" end="6"/>
                                            </p:txEl>
                                          </p:spTgt>
                                        </p:tgtEl>
                                        <p:attrNameLst>
                                          <p:attrName>style.color</p:attrName>
                                        </p:attrNameLst>
                                      </p:cBhvr>
                                      <p:to>
                                        <a:srgbClr val="FF0000"/>
                                      </p:to>
                                    </p:animClr>
                                    <p:animClr clrSpc="rgb" dir="cw">
                                      <p:cBhvr>
                                        <p:cTn id="77" dur="500" fill="hold"/>
                                        <p:tgtEl>
                                          <p:spTgt spid="3">
                                            <p:txEl>
                                              <p:pRg st="6" end="6"/>
                                            </p:txEl>
                                          </p:spTgt>
                                        </p:tgtEl>
                                        <p:attrNameLst>
                                          <p:attrName>fillcolor</p:attrName>
                                        </p:attrNameLst>
                                      </p:cBhvr>
                                      <p:to>
                                        <a:srgbClr val="FF0000"/>
                                      </p:to>
                                    </p:animClr>
                                    <p:set>
                                      <p:cBhvr>
                                        <p:cTn id="78" dur="500" fill="hold"/>
                                        <p:tgtEl>
                                          <p:spTgt spid="3">
                                            <p:txEl>
                                              <p:pRg st="6" end="6"/>
                                            </p:txEl>
                                          </p:spTgt>
                                        </p:tgtEl>
                                        <p:attrNameLst>
                                          <p:attrName>fill.type</p:attrName>
                                        </p:attrNameLst>
                                      </p:cBhvr>
                                      <p:to>
                                        <p:strVal val="solid"/>
                                      </p:to>
                                    </p:set>
                                    <p:set>
                                      <p:cBhvr>
                                        <p:cTn id="79" dur="500" fill="hold"/>
                                        <p:tgtEl>
                                          <p:spTgt spid="3">
                                            <p:txEl>
                                              <p:pRg st="6" end="6"/>
                                            </p:txEl>
                                          </p:spTgt>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9" presetClass="emph" presetSubtype="0" fill="hold" nodeType="clickEffect">
                                  <p:stCondLst>
                                    <p:cond delay="0"/>
                                  </p:stCondLst>
                                  <p:childTnLst>
                                    <p:animClr clrSpc="rgb" dir="cw">
                                      <p:cBhvr override="childStyle">
                                        <p:cTn id="87" dur="500" fill="hold"/>
                                        <p:tgtEl>
                                          <p:spTgt spid="3">
                                            <p:txEl>
                                              <p:pRg st="7" end="7"/>
                                            </p:txEl>
                                          </p:spTgt>
                                        </p:tgtEl>
                                        <p:attrNameLst>
                                          <p:attrName>style.color</p:attrName>
                                        </p:attrNameLst>
                                      </p:cBhvr>
                                      <p:to>
                                        <a:srgbClr val="009900"/>
                                      </p:to>
                                    </p:animClr>
                                    <p:animClr clrSpc="rgb" dir="cw">
                                      <p:cBhvr>
                                        <p:cTn id="88" dur="500" fill="hold"/>
                                        <p:tgtEl>
                                          <p:spTgt spid="3">
                                            <p:txEl>
                                              <p:pRg st="7" end="7"/>
                                            </p:txEl>
                                          </p:spTgt>
                                        </p:tgtEl>
                                        <p:attrNameLst>
                                          <p:attrName>fillcolor</p:attrName>
                                        </p:attrNameLst>
                                      </p:cBhvr>
                                      <p:to>
                                        <a:srgbClr val="009900"/>
                                      </p:to>
                                    </p:animClr>
                                    <p:set>
                                      <p:cBhvr>
                                        <p:cTn id="89" dur="500" fill="hold"/>
                                        <p:tgtEl>
                                          <p:spTgt spid="3">
                                            <p:txEl>
                                              <p:pRg st="7" end="7"/>
                                            </p:txEl>
                                          </p:spTgt>
                                        </p:tgtEl>
                                        <p:attrNameLst>
                                          <p:attrName>fill.type</p:attrName>
                                        </p:attrNameLst>
                                      </p:cBhvr>
                                      <p:to>
                                        <p:strVal val="solid"/>
                                      </p:to>
                                    </p:set>
                                    <p:set>
                                      <p:cBhvr>
                                        <p:cTn id="90" dur="500" fill="hold"/>
                                        <p:tgtEl>
                                          <p:spTgt spid="3">
                                            <p:txEl>
                                              <p:pRg st="7" end="7"/>
                                            </p:txEl>
                                          </p:spTgt>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9" presetClass="emph" presetSubtype="0" fill="hold" nodeType="clickEffect">
                                  <p:stCondLst>
                                    <p:cond delay="0"/>
                                  </p:stCondLst>
                                  <p:childTnLst>
                                    <p:animClr clrSpc="rgb" dir="cw">
                                      <p:cBhvr override="childStyle">
                                        <p:cTn id="98" dur="500" fill="hold"/>
                                        <p:tgtEl>
                                          <p:spTgt spid="3">
                                            <p:txEl>
                                              <p:pRg st="8" end="8"/>
                                            </p:txEl>
                                          </p:spTgt>
                                        </p:tgtEl>
                                        <p:attrNameLst>
                                          <p:attrName>style.color</p:attrName>
                                        </p:attrNameLst>
                                      </p:cBhvr>
                                      <p:to>
                                        <a:srgbClr val="009900"/>
                                      </p:to>
                                    </p:animClr>
                                    <p:animClr clrSpc="rgb" dir="cw">
                                      <p:cBhvr>
                                        <p:cTn id="99" dur="500" fill="hold"/>
                                        <p:tgtEl>
                                          <p:spTgt spid="3">
                                            <p:txEl>
                                              <p:pRg st="8" end="8"/>
                                            </p:txEl>
                                          </p:spTgt>
                                        </p:tgtEl>
                                        <p:attrNameLst>
                                          <p:attrName>fillcolor</p:attrName>
                                        </p:attrNameLst>
                                      </p:cBhvr>
                                      <p:to>
                                        <a:srgbClr val="009900"/>
                                      </p:to>
                                    </p:animClr>
                                    <p:set>
                                      <p:cBhvr>
                                        <p:cTn id="100" dur="500" fill="hold"/>
                                        <p:tgtEl>
                                          <p:spTgt spid="3">
                                            <p:txEl>
                                              <p:pRg st="8" end="8"/>
                                            </p:txEl>
                                          </p:spTgt>
                                        </p:tgtEl>
                                        <p:attrNameLst>
                                          <p:attrName>fill.type</p:attrName>
                                        </p:attrNameLst>
                                      </p:cBhvr>
                                      <p:to>
                                        <p:strVal val="solid"/>
                                      </p:to>
                                    </p:set>
                                    <p:set>
                                      <p:cBhvr>
                                        <p:cTn id="101" dur="500" fill="hold"/>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4044-8A6A-4C45-8504-24F711E18F02}"/>
              </a:ext>
            </a:extLst>
          </p:cNvPr>
          <p:cNvSpPr>
            <a:spLocks noGrp="1"/>
          </p:cNvSpPr>
          <p:nvPr>
            <p:ph type="title"/>
          </p:nvPr>
        </p:nvSpPr>
        <p:spPr/>
        <p:txBody>
          <a:bodyPr/>
          <a:lstStyle/>
          <a:p>
            <a:r>
              <a:rPr lang="en-GB" sz="3200" dirty="0"/>
              <a:t>Code System : Definition and Description</a:t>
            </a:r>
            <a:endParaRPr lang="en-GB" dirty="0"/>
          </a:p>
        </p:txBody>
      </p:sp>
      <p:sp>
        <p:nvSpPr>
          <p:cNvPr id="3" name="Text Placeholder 2">
            <a:extLst>
              <a:ext uri="{FF2B5EF4-FFF2-40B4-BE49-F238E27FC236}">
                <a16:creationId xmlns:a16="http://schemas.microsoft.com/office/drawing/2014/main" id="{D434B801-4C41-4743-890B-05768328943B}"/>
              </a:ext>
            </a:extLst>
          </p:cNvPr>
          <p:cNvSpPr>
            <a:spLocks noGrp="1"/>
          </p:cNvSpPr>
          <p:nvPr>
            <p:ph type="body" sz="quarter" idx="13"/>
          </p:nvPr>
        </p:nvSpPr>
        <p:spPr/>
        <p:txBody>
          <a:bodyPr/>
          <a:lstStyle/>
          <a:p>
            <a:r>
              <a:rPr lang="en-GB" sz="1400" dirty="0"/>
              <a:t>A Code System is </a:t>
            </a:r>
            <a:r>
              <a:rPr lang="en-GB" sz="1400" b="1" dirty="0">
                <a:solidFill>
                  <a:srgbClr val="FF0000"/>
                </a:solidFill>
              </a:rPr>
              <a:t>a </a:t>
            </a:r>
            <a:r>
              <a:rPr lang="en-GB" sz="1400" b="1" u="sng" dirty="0">
                <a:solidFill>
                  <a:srgbClr val="FF0000"/>
                </a:solidFill>
              </a:rPr>
              <a:t>managed</a:t>
            </a:r>
            <a:r>
              <a:rPr lang="en-GB" sz="1400" b="1" dirty="0">
                <a:solidFill>
                  <a:srgbClr val="FF0000"/>
                </a:solidFill>
              </a:rPr>
              <a:t> </a:t>
            </a:r>
            <a:r>
              <a:rPr lang="en-GB" sz="1400" b="1" u="sng" dirty="0">
                <a:solidFill>
                  <a:srgbClr val="FF0000"/>
                </a:solidFill>
              </a:rPr>
              <a:t>collection</a:t>
            </a:r>
            <a:r>
              <a:rPr lang="en-GB" sz="1400" b="1" dirty="0">
                <a:solidFill>
                  <a:srgbClr val="FF0000"/>
                </a:solidFill>
              </a:rPr>
              <a:t> of Concept Representations</a:t>
            </a:r>
            <a:r>
              <a:rPr lang="en-GB" sz="1400" dirty="0"/>
              <a:t>, including codes and/or designations, but sometimes with more complex sets of rules, references (definitions), and relationships</a:t>
            </a:r>
            <a:r>
              <a:rPr lang="en-GB" sz="1400" dirty="0">
                <a:sym typeface="Symbol"/>
              </a:rPr>
              <a:t></a:t>
            </a:r>
          </a:p>
          <a:p>
            <a:r>
              <a:rPr lang="en-GB" sz="1400" dirty="0"/>
              <a:t>A Code System may be described as “a collection of uniquely identifiable concepts with associated representations, designations, associations, and meanings”</a:t>
            </a:r>
          </a:p>
          <a:p>
            <a:r>
              <a:rPr lang="en-GB" sz="1400" dirty="0"/>
              <a:t>A Concept </a:t>
            </a:r>
            <a:r>
              <a:rPr lang="en-GB" sz="1400" i="1" dirty="0"/>
              <a:t>should</a:t>
            </a:r>
            <a:r>
              <a:rPr lang="en-GB" sz="1400" dirty="0"/>
              <a:t> be unique in a given Code System</a:t>
            </a:r>
          </a:p>
          <a:p>
            <a:pPr lvl="1"/>
            <a:r>
              <a:rPr lang="en-GB" sz="1200" dirty="0"/>
              <a:t>A concept may have synonyms </a:t>
            </a:r>
          </a:p>
          <a:p>
            <a:pPr lvl="1"/>
            <a:r>
              <a:rPr lang="en-GB" sz="1200" dirty="0"/>
              <a:t>A concept maybe a singleton, or may be constructed of other concepts (i.e. post-coordinated concepts)</a:t>
            </a:r>
          </a:p>
          <a:p>
            <a:pPr lvl="1"/>
            <a:r>
              <a:rPr lang="en-GB" sz="1200" dirty="0"/>
              <a:t>Best practice has each concept with one unambiguous preferred term and any number of synonyms (note: synonyms may be shared with other concepts)</a:t>
            </a:r>
          </a:p>
          <a:p>
            <a:r>
              <a:rPr lang="en-GB" sz="1400" dirty="0">
                <a:solidFill>
                  <a:srgbClr val="EC2227"/>
                </a:solidFill>
              </a:rPr>
              <a:t>Although these things may be differentially referred to as terminologies, vocabularies, or coding schemes, or even classifications, all such collections are ‘</a:t>
            </a:r>
            <a:r>
              <a:rPr lang="en-GB" sz="1400" b="1" dirty="0">
                <a:solidFill>
                  <a:srgbClr val="EC2227"/>
                </a:solidFill>
              </a:rPr>
              <a:t>Code Systems</a:t>
            </a:r>
            <a:r>
              <a:rPr lang="en-GB" sz="1400" dirty="0">
                <a:solidFill>
                  <a:srgbClr val="EC2227"/>
                </a:solidFill>
              </a:rPr>
              <a:t>’</a:t>
            </a:r>
          </a:p>
          <a:p>
            <a:endParaRPr lang="en-GB" dirty="0"/>
          </a:p>
        </p:txBody>
      </p:sp>
      <p:sp>
        <p:nvSpPr>
          <p:cNvPr id="4" name="Footer Placeholder 3">
            <a:extLst>
              <a:ext uri="{FF2B5EF4-FFF2-40B4-BE49-F238E27FC236}">
                <a16:creationId xmlns:a16="http://schemas.microsoft.com/office/drawing/2014/main" id="{5A202071-224B-4413-9FBA-462810C71EA4}"/>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1E424D96-A2E2-4F7C-AA4D-E5E2AE4BD06D}"/>
              </a:ext>
            </a:extLst>
          </p:cNvPr>
          <p:cNvSpPr>
            <a:spLocks noGrp="1"/>
          </p:cNvSpPr>
          <p:nvPr>
            <p:ph type="sldNum" sz="quarter" idx="11"/>
          </p:nvPr>
        </p:nvSpPr>
        <p:spPr/>
        <p:txBody>
          <a:bodyPr/>
          <a:lstStyle/>
          <a:p>
            <a:fld id="{6CACE926-AEF5-4BFE-8BD7-24414108CB7B}" type="slidenum">
              <a:rPr lang="en-US" altLang="en-US" smtClean="0"/>
              <a:pPr/>
              <a:t>30</a:t>
            </a:fld>
            <a:endParaRPr lang="en-US" altLang="en-US" dirty="0"/>
          </a:p>
        </p:txBody>
      </p:sp>
    </p:spTree>
    <p:extLst>
      <p:ext uri="{BB962C8B-B14F-4D97-AF65-F5344CB8AC3E}">
        <p14:creationId xmlns:p14="http://schemas.microsoft.com/office/powerpoint/2010/main" val="38447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0086-3BDD-4FEC-8149-F9DEBE9A262F}"/>
              </a:ext>
            </a:extLst>
          </p:cNvPr>
          <p:cNvSpPr>
            <a:spLocks noGrp="1"/>
          </p:cNvSpPr>
          <p:nvPr>
            <p:ph type="title"/>
          </p:nvPr>
        </p:nvSpPr>
        <p:spPr/>
        <p:txBody>
          <a:bodyPr/>
          <a:lstStyle/>
          <a:p>
            <a:r>
              <a:rPr lang="en-GB" dirty="0"/>
              <a:t>Code System Properties </a:t>
            </a:r>
          </a:p>
        </p:txBody>
      </p:sp>
      <p:sp>
        <p:nvSpPr>
          <p:cNvPr id="3" name="Text Placeholder 2">
            <a:extLst>
              <a:ext uri="{FF2B5EF4-FFF2-40B4-BE49-F238E27FC236}">
                <a16:creationId xmlns:a16="http://schemas.microsoft.com/office/drawing/2014/main" id="{7F81820A-A3AD-4AD0-9871-16CFB61CDB24}"/>
              </a:ext>
            </a:extLst>
          </p:cNvPr>
          <p:cNvSpPr>
            <a:spLocks noGrp="1"/>
          </p:cNvSpPr>
          <p:nvPr>
            <p:ph type="body" sz="quarter" idx="13"/>
          </p:nvPr>
        </p:nvSpPr>
        <p:spPr/>
        <p:txBody>
          <a:bodyPr/>
          <a:lstStyle/>
          <a:p>
            <a:r>
              <a:rPr lang="en-GB" dirty="0"/>
              <a:t>Code systems should have:</a:t>
            </a:r>
          </a:p>
          <a:p>
            <a:pPr lvl="1"/>
            <a:r>
              <a:rPr lang="en-GB" dirty="0"/>
              <a:t>a description consisting of prose that describes the Code System, and may include the Code System uses, maintenance strategy, intent and other information of interest</a:t>
            </a:r>
          </a:p>
          <a:p>
            <a:pPr lvl="2"/>
            <a:r>
              <a:rPr lang="en-GB" b="1" dirty="0"/>
              <a:t>when using a code system to support instantiation of a model, it is this description that should match or be compatible with the relevant concept domain</a:t>
            </a:r>
          </a:p>
          <a:p>
            <a:pPr lvl="1"/>
            <a:r>
              <a:rPr lang="en-GB" dirty="0"/>
              <a:t>administrative information proper to the Code System, independent of any specific version of the Code System, such as ownership and copyright information</a:t>
            </a:r>
          </a:p>
          <a:p>
            <a:endParaRPr lang="en-GB" dirty="0"/>
          </a:p>
        </p:txBody>
      </p:sp>
      <p:sp>
        <p:nvSpPr>
          <p:cNvPr id="4" name="Footer Placeholder 3">
            <a:extLst>
              <a:ext uri="{FF2B5EF4-FFF2-40B4-BE49-F238E27FC236}">
                <a16:creationId xmlns:a16="http://schemas.microsoft.com/office/drawing/2014/main" id="{AA28F31D-5A3C-4C7F-83A4-C25354A75B6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CBD687E-1AC4-433F-A9EB-148059671CE7}"/>
              </a:ext>
            </a:extLst>
          </p:cNvPr>
          <p:cNvSpPr>
            <a:spLocks noGrp="1"/>
          </p:cNvSpPr>
          <p:nvPr>
            <p:ph type="sldNum" sz="quarter" idx="11"/>
          </p:nvPr>
        </p:nvSpPr>
        <p:spPr/>
        <p:txBody>
          <a:bodyPr/>
          <a:lstStyle/>
          <a:p>
            <a:fld id="{6CACE926-AEF5-4BFE-8BD7-24414108CB7B}" type="slidenum">
              <a:rPr lang="en-US" altLang="en-US" smtClean="0"/>
              <a:pPr/>
              <a:t>31</a:t>
            </a:fld>
            <a:endParaRPr lang="en-US" altLang="en-US" dirty="0"/>
          </a:p>
        </p:txBody>
      </p:sp>
    </p:spTree>
    <p:extLst>
      <p:ext uri="{BB962C8B-B14F-4D97-AF65-F5344CB8AC3E}">
        <p14:creationId xmlns:p14="http://schemas.microsoft.com/office/powerpoint/2010/main" val="9697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EF5B-F839-4D50-B532-80D55DCF61F7}"/>
              </a:ext>
            </a:extLst>
          </p:cNvPr>
          <p:cNvSpPr>
            <a:spLocks noGrp="1"/>
          </p:cNvSpPr>
          <p:nvPr>
            <p:ph type="title"/>
          </p:nvPr>
        </p:nvSpPr>
        <p:spPr/>
        <p:txBody>
          <a:bodyPr/>
          <a:lstStyle/>
          <a:p>
            <a:r>
              <a:rPr lang="en-GB" dirty="0"/>
              <a:t>Code system</a:t>
            </a:r>
          </a:p>
        </p:txBody>
      </p:sp>
      <p:sp>
        <p:nvSpPr>
          <p:cNvPr id="4" name="Footer Placeholder 3">
            <a:extLst>
              <a:ext uri="{FF2B5EF4-FFF2-40B4-BE49-F238E27FC236}">
                <a16:creationId xmlns:a16="http://schemas.microsoft.com/office/drawing/2014/main" id="{5A6223E7-617E-4417-AFE8-7269B1B75FC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E40E0F2-B3D6-417A-90C0-0A1ADD56E2A8}"/>
              </a:ext>
            </a:extLst>
          </p:cNvPr>
          <p:cNvSpPr>
            <a:spLocks noGrp="1"/>
          </p:cNvSpPr>
          <p:nvPr>
            <p:ph type="sldNum" sz="quarter" idx="11"/>
          </p:nvPr>
        </p:nvSpPr>
        <p:spPr/>
        <p:txBody>
          <a:bodyPr/>
          <a:lstStyle/>
          <a:p>
            <a:fld id="{6CACE926-AEF5-4BFE-8BD7-24414108CB7B}" type="slidenum">
              <a:rPr lang="en-US" altLang="en-US" smtClean="0"/>
              <a:pPr/>
              <a:t>32</a:t>
            </a:fld>
            <a:endParaRPr lang="en-US" altLang="en-US" dirty="0"/>
          </a:p>
        </p:txBody>
      </p:sp>
      <p:pic>
        <p:nvPicPr>
          <p:cNvPr id="7" name="Picture 6">
            <a:extLst>
              <a:ext uri="{FF2B5EF4-FFF2-40B4-BE49-F238E27FC236}">
                <a16:creationId xmlns:a16="http://schemas.microsoft.com/office/drawing/2014/main" id="{D3DF604B-A306-4A2F-8F49-3369D3A54951}"/>
              </a:ext>
            </a:extLst>
          </p:cNvPr>
          <p:cNvPicPr>
            <a:picLocks noChangeAspect="1"/>
          </p:cNvPicPr>
          <p:nvPr/>
        </p:nvPicPr>
        <p:blipFill>
          <a:blip r:embed="rId2"/>
          <a:stretch>
            <a:fillRect/>
          </a:stretch>
        </p:blipFill>
        <p:spPr>
          <a:xfrm>
            <a:off x="748747" y="1199964"/>
            <a:ext cx="6414615" cy="3272645"/>
          </a:xfrm>
          <a:prstGeom prst="rect">
            <a:avLst/>
          </a:prstGeom>
        </p:spPr>
      </p:pic>
    </p:spTree>
    <p:extLst>
      <p:ext uri="{BB962C8B-B14F-4D97-AF65-F5344CB8AC3E}">
        <p14:creationId xmlns:p14="http://schemas.microsoft.com/office/powerpoint/2010/main" val="417584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E507-59A8-4477-AE17-DE116DF09698}"/>
              </a:ext>
            </a:extLst>
          </p:cNvPr>
          <p:cNvSpPr>
            <a:spLocks noGrp="1"/>
          </p:cNvSpPr>
          <p:nvPr>
            <p:ph type="title"/>
          </p:nvPr>
        </p:nvSpPr>
        <p:spPr/>
        <p:txBody>
          <a:bodyPr/>
          <a:lstStyle/>
          <a:p>
            <a:r>
              <a:rPr lang="en-GB" dirty="0"/>
              <a:t>Code System Identification in FHIR</a:t>
            </a:r>
          </a:p>
        </p:txBody>
      </p:sp>
      <p:sp>
        <p:nvSpPr>
          <p:cNvPr id="3" name="Text Placeholder 2">
            <a:extLst>
              <a:ext uri="{FF2B5EF4-FFF2-40B4-BE49-F238E27FC236}">
                <a16:creationId xmlns:a16="http://schemas.microsoft.com/office/drawing/2014/main" id="{DE917EAC-81A1-491A-ACCA-6986DDBB51C2}"/>
              </a:ext>
            </a:extLst>
          </p:cNvPr>
          <p:cNvSpPr>
            <a:spLocks noGrp="1"/>
          </p:cNvSpPr>
          <p:nvPr>
            <p:ph type="body" sz="quarter" idx="13"/>
          </p:nvPr>
        </p:nvSpPr>
        <p:spPr/>
        <p:txBody>
          <a:bodyPr/>
          <a:lstStyle/>
          <a:p>
            <a:r>
              <a:rPr lang="en-GB" dirty="0"/>
              <a:t>This is the identification used in the “system” attribute of the Coding and </a:t>
            </a:r>
            <a:r>
              <a:rPr lang="en-GB" dirty="0" err="1"/>
              <a:t>CodeableConcept</a:t>
            </a:r>
            <a:r>
              <a:rPr lang="en-GB" dirty="0"/>
              <a:t> data types </a:t>
            </a:r>
            <a:r>
              <a:rPr lang="en-GB" sz="1600" dirty="0"/>
              <a:t>(more of this later)</a:t>
            </a:r>
          </a:p>
          <a:p>
            <a:r>
              <a:rPr lang="en-GB" dirty="0"/>
              <a:t>FHIR states “</a:t>
            </a:r>
            <a:r>
              <a:rPr lang="en-GB" dirty="0">
                <a:solidFill>
                  <a:srgbClr val="FF0000"/>
                </a:solidFill>
              </a:rPr>
              <a:t>choice of the correct URI for the system attribute is critical</a:t>
            </a:r>
            <a:r>
              <a:rPr lang="en-GB" dirty="0"/>
              <a:t>”</a:t>
            </a:r>
          </a:p>
          <a:p>
            <a:pPr lvl="1"/>
            <a:r>
              <a:rPr lang="en-GB" sz="1800" b="1" dirty="0">
                <a:solidFill>
                  <a:srgbClr val="FF0000"/>
                </a:solidFill>
              </a:rPr>
              <a:t>Unfortunately, this is easier said than done</a:t>
            </a:r>
          </a:p>
        </p:txBody>
      </p:sp>
      <p:sp>
        <p:nvSpPr>
          <p:cNvPr id="4" name="Footer Placeholder 3">
            <a:extLst>
              <a:ext uri="{FF2B5EF4-FFF2-40B4-BE49-F238E27FC236}">
                <a16:creationId xmlns:a16="http://schemas.microsoft.com/office/drawing/2014/main" id="{10830EF8-5F10-4988-A1D2-C342C015529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09FBE62-B222-4A01-A155-F8E83BE63B24}"/>
              </a:ext>
            </a:extLst>
          </p:cNvPr>
          <p:cNvSpPr>
            <a:spLocks noGrp="1"/>
          </p:cNvSpPr>
          <p:nvPr>
            <p:ph type="sldNum" sz="quarter" idx="11"/>
          </p:nvPr>
        </p:nvSpPr>
        <p:spPr/>
        <p:txBody>
          <a:bodyPr/>
          <a:lstStyle/>
          <a:p>
            <a:fld id="{6CACE926-AEF5-4BFE-8BD7-24414108CB7B}" type="slidenum">
              <a:rPr lang="en-US" altLang="en-US" smtClean="0"/>
              <a:pPr/>
              <a:t>33</a:t>
            </a:fld>
            <a:endParaRPr lang="en-US" altLang="en-US" dirty="0"/>
          </a:p>
        </p:txBody>
      </p:sp>
    </p:spTree>
    <p:extLst>
      <p:ext uri="{BB962C8B-B14F-4D97-AF65-F5344CB8AC3E}">
        <p14:creationId xmlns:p14="http://schemas.microsoft.com/office/powerpoint/2010/main" val="30404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ACE8-6866-440C-97A6-EC3249EBD716}"/>
              </a:ext>
            </a:extLst>
          </p:cNvPr>
          <p:cNvSpPr>
            <a:spLocks noGrp="1"/>
          </p:cNvSpPr>
          <p:nvPr>
            <p:ph type="title"/>
          </p:nvPr>
        </p:nvSpPr>
        <p:spPr/>
        <p:txBody>
          <a:bodyPr/>
          <a:lstStyle/>
          <a:p>
            <a:r>
              <a:rPr lang="en-GB" dirty="0"/>
              <a:t>Ordered List for Code system identification</a:t>
            </a:r>
          </a:p>
        </p:txBody>
      </p:sp>
      <p:sp>
        <p:nvSpPr>
          <p:cNvPr id="3" name="Text Placeholder 2">
            <a:extLst>
              <a:ext uri="{FF2B5EF4-FFF2-40B4-BE49-F238E27FC236}">
                <a16:creationId xmlns:a16="http://schemas.microsoft.com/office/drawing/2014/main" id="{6A8F06F0-7EB9-412B-A95A-5EBC1A94353C}"/>
              </a:ext>
            </a:extLst>
          </p:cNvPr>
          <p:cNvSpPr>
            <a:spLocks noGrp="1"/>
          </p:cNvSpPr>
          <p:nvPr>
            <p:ph type="body" sz="quarter" idx="13"/>
          </p:nvPr>
        </p:nvSpPr>
        <p:spPr/>
        <p:txBody>
          <a:bodyPr/>
          <a:lstStyle/>
          <a:p>
            <a:r>
              <a:rPr lang="en-GB" sz="2200" dirty="0"/>
              <a:t>The specification Code System Registry - if a code system is listed here, it SHALL be used</a:t>
            </a:r>
          </a:p>
          <a:p>
            <a:r>
              <a:rPr lang="en-GB" sz="2200" dirty="0"/>
              <a:t>A system URI or OID defined as the correct value to use in FHIR by the publisher of the code system</a:t>
            </a:r>
          </a:p>
          <a:p>
            <a:r>
              <a:rPr lang="en-GB" sz="2200" dirty="0"/>
              <a:t>The FHIR community code system registry  - if a code system is listed here with status = active, it SHALL be used</a:t>
            </a:r>
          </a:p>
          <a:p>
            <a:r>
              <a:rPr lang="en-GB" sz="2200" dirty="0"/>
              <a:t>An OID registered in the HL7 OID registry  - if a code system is registered here, the OID SHOULD be used (using the syntax </a:t>
            </a:r>
            <a:r>
              <a:rPr lang="en-GB" sz="2200" dirty="0" err="1"/>
              <a:t>urn:oid</a:t>
            </a:r>
            <a:r>
              <a:rPr lang="en-GB" sz="2200" dirty="0"/>
              <a:t>:[</a:t>
            </a:r>
            <a:r>
              <a:rPr lang="en-GB" sz="2200" dirty="0" err="1"/>
              <a:t>oid</a:t>
            </a:r>
            <a:r>
              <a:rPr lang="en-GB" sz="2200" dirty="0"/>
              <a:t>])</a:t>
            </a:r>
          </a:p>
        </p:txBody>
      </p:sp>
      <p:sp>
        <p:nvSpPr>
          <p:cNvPr id="4" name="Footer Placeholder 3">
            <a:extLst>
              <a:ext uri="{FF2B5EF4-FFF2-40B4-BE49-F238E27FC236}">
                <a16:creationId xmlns:a16="http://schemas.microsoft.com/office/drawing/2014/main" id="{6717EDEE-1C4C-43FA-B073-69F23FF7E16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0F401CA-4C52-46E0-821C-72516C28DB01}"/>
              </a:ext>
            </a:extLst>
          </p:cNvPr>
          <p:cNvSpPr>
            <a:spLocks noGrp="1"/>
          </p:cNvSpPr>
          <p:nvPr>
            <p:ph type="sldNum" sz="quarter" idx="11"/>
          </p:nvPr>
        </p:nvSpPr>
        <p:spPr/>
        <p:txBody>
          <a:bodyPr/>
          <a:lstStyle/>
          <a:p>
            <a:fld id="{6CACE926-AEF5-4BFE-8BD7-24414108CB7B}" type="slidenum">
              <a:rPr lang="en-US" altLang="en-US" smtClean="0"/>
              <a:pPr/>
              <a:t>34</a:t>
            </a:fld>
            <a:endParaRPr lang="en-US" altLang="en-US" dirty="0"/>
          </a:p>
        </p:txBody>
      </p:sp>
    </p:spTree>
    <p:extLst>
      <p:ext uri="{BB962C8B-B14F-4D97-AF65-F5344CB8AC3E}">
        <p14:creationId xmlns:p14="http://schemas.microsoft.com/office/powerpoint/2010/main" val="16002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8B74-0B0F-494C-A175-6DB0242EA14A}"/>
              </a:ext>
            </a:extLst>
          </p:cNvPr>
          <p:cNvSpPr>
            <a:spLocks noGrp="1"/>
          </p:cNvSpPr>
          <p:nvPr>
            <p:ph type="title"/>
          </p:nvPr>
        </p:nvSpPr>
        <p:spPr/>
        <p:txBody>
          <a:bodyPr/>
          <a:lstStyle/>
          <a:p>
            <a:r>
              <a:rPr lang="en-GB" dirty="0"/>
              <a:t>FHIR Code System Registry</a:t>
            </a:r>
          </a:p>
        </p:txBody>
      </p:sp>
      <p:sp>
        <p:nvSpPr>
          <p:cNvPr id="3" name="Text Placeholder 2">
            <a:extLst>
              <a:ext uri="{FF2B5EF4-FFF2-40B4-BE49-F238E27FC236}">
                <a16:creationId xmlns:a16="http://schemas.microsoft.com/office/drawing/2014/main" id="{6B60C9BC-E7A8-47D2-9454-D6C834D1E228}"/>
              </a:ext>
            </a:extLst>
          </p:cNvPr>
          <p:cNvSpPr>
            <a:spLocks noGrp="1"/>
          </p:cNvSpPr>
          <p:nvPr>
            <p:ph type="body" sz="quarter" idx="13"/>
          </p:nvPr>
        </p:nvSpPr>
        <p:spPr/>
        <p:txBody>
          <a:bodyPr/>
          <a:lstStyle/>
          <a:p>
            <a:r>
              <a:rPr lang="en-GB" sz="2000" dirty="0">
                <a:hlinkClick r:id="rId2"/>
              </a:rPr>
              <a:t>https://www.hl7.org/fhir/terminologies-systems.html</a:t>
            </a:r>
            <a:endParaRPr lang="en-GB" sz="2000" dirty="0"/>
          </a:p>
          <a:p>
            <a:r>
              <a:rPr lang="en-GB" sz="2000" dirty="0"/>
              <a:t>Contains information about non-HL7 code systems (under the “External” tab and HL7 or FHIR managed code systems (under the other 4 tabs)</a:t>
            </a:r>
          </a:p>
          <a:p>
            <a:r>
              <a:rPr lang="en-GB" sz="2000" dirty="0"/>
              <a:t>The provenance of this information appears to be the Vocabulary WG</a:t>
            </a:r>
          </a:p>
        </p:txBody>
      </p:sp>
      <p:sp>
        <p:nvSpPr>
          <p:cNvPr id="4" name="Footer Placeholder 3">
            <a:extLst>
              <a:ext uri="{FF2B5EF4-FFF2-40B4-BE49-F238E27FC236}">
                <a16:creationId xmlns:a16="http://schemas.microsoft.com/office/drawing/2014/main" id="{5E779698-244A-4CCD-8766-CABF58DD497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1285BBE-FC3D-46B8-87BB-10928FAB4483}"/>
              </a:ext>
            </a:extLst>
          </p:cNvPr>
          <p:cNvSpPr>
            <a:spLocks noGrp="1"/>
          </p:cNvSpPr>
          <p:nvPr>
            <p:ph type="sldNum" sz="quarter" idx="11"/>
          </p:nvPr>
        </p:nvSpPr>
        <p:spPr/>
        <p:txBody>
          <a:bodyPr/>
          <a:lstStyle/>
          <a:p>
            <a:fld id="{6CACE926-AEF5-4BFE-8BD7-24414108CB7B}" type="slidenum">
              <a:rPr lang="en-US" altLang="en-US" smtClean="0"/>
              <a:pPr/>
              <a:t>35</a:t>
            </a:fld>
            <a:endParaRPr lang="en-US" altLang="en-US" dirty="0"/>
          </a:p>
        </p:txBody>
      </p:sp>
      <p:pic>
        <p:nvPicPr>
          <p:cNvPr id="6" name="Picture 5">
            <a:extLst>
              <a:ext uri="{FF2B5EF4-FFF2-40B4-BE49-F238E27FC236}">
                <a16:creationId xmlns:a16="http://schemas.microsoft.com/office/drawing/2014/main" id="{3901A3DB-CC77-400D-8D9A-7256FFDBEE6F}"/>
              </a:ext>
            </a:extLst>
          </p:cNvPr>
          <p:cNvPicPr>
            <a:picLocks noChangeAspect="1"/>
          </p:cNvPicPr>
          <p:nvPr/>
        </p:nvPicPr>
        <p:blipFill>
          <a:blip r:embed="rId3"/>
          <a:stretch>
            <a:fillRect/>
          </a:stretch>
        </p:blipFill>
        <p:spPr>
          <a:xfrm>
            <a:off x="613647" y="2911296"/>
            <a:ext cx="6831342" cy="1740507"/>
          </a:xfrm>
          <a:prstGeom prst="rect">
            <a:avLst/>
          </a:prstGeom>
        </p:spPr>
      </p:pic>
    </p:spTree>
    <p:extLst>
      <p:ext uri="{BB962C8B-B14F-4D97-AF65-F5344CB8AC3E}">
        <p14:creationId xmlns:p14="http://schemas.microsoft.com/office/powerpoint/2010/main" val="208612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055A-8873-4907-ADFC-2593B6B57AEA}"/>
              </a:ext>
            </a:extLst>
          </p:cNvPr>
          <p:cNvSpPr>
            <a:spLocks noGrp="1"/>
          </p:cNvSpPr>
          <p:nvPr>
            <p:ph type="title"/>
          </p:nvPr>
        </p:nvSpPr>
        <p:spPr/>
        <p:txBody>
          <a:bodyPr/>
          <a:lstStyle/>
          <a:p>
            <a:r>
              <a:rPr lang="en-GB" dirty="0"/>
              <a:t>FHIR Community Code System Registry</a:t>
            </a:r>
          </a:p>
        </p:txBody>
      </p:sp>
      <p:sp>
        <p:nvSpPr>
          <p:cNvPr id="3" name="Text Placeholder 2">
            <a:extLst>
              <a:ext uri="{FF2B5EF4-FFF2-40B4-BE49-F238E27FC236}">
                <a16:creationId xmlns:a16="http://schemas.microsoft.com/office/drawing/2014/main" id="{4B1B17D9-C5FB-4C01-80CA-D10096E0ACD4}"/>
              </a:ext>
            </a:extLst>
          </p:cNvPr>
          <p:cNvSpPr>
            <a:spLocks noGrp="1"/>
          </p:cNvSpPr>
          <p:nvPr>
            <p:ph type="body" sz="quarter" idx="13"/>
          </p:nvPr>
        </p:nvSpPr>
        <p:spPr/>
        <p:txBody>
          <a:bodyPr/>
          <a:lstStyle/>
          <a:p>
            <a:r>
              <a:rPr lang="en-GB" dirty="0">
                <a:hlinkClick r:id="rId2"/>
              </a:rPr>
              <a:t>https://registry.fhir.org/search?q=resourcetype:codesystem</a:t>
            </a:r>
            <a:endParaRPr lang="en-GB" dirty="0"/>
          </a:p>
        </p:txBody>
      </p:sp>
      <p:sp>
        <p:nvSpPr>
          <p:cNvPr id="4" name="Footer Placeholder 3">
            <a:extLst>
              <a:ext uri="{FF2B5EF4-FFF2-40B4-BE49-F238E27FC236}">
                <a16:creationId xmlns:a16="http://schemas.microsoft.com/office/drawing/2014/main" id="{8FAA8D7C-0A09-4B4E-9B08-01D29FAE67C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967A4F2-A67C-41C2-8820-08EDB28B5C75}"/>
              </a:ext>
            </a:extLst>
          </p:cNvPr>
          <p:cNvSpPr>
            <a:spLocks noGrp="1"/>
          </p:cNvSpPr>
          <p:nvPr>
            <p:ph type="sldNum" sz="quarter" idx="11"/>
          </p:nvPr>
        </p:nvSpPr>
        <p:spPr/>
        <p:txBody>
          <a:bodyPr/>
          <a:lstStyle/>
          <a:p>
            <a:fld id="{6CACE926-AEF5-4BFE-8BD7-24414108CB7B}" type="slidenum">
              <a:rPr lang="en-US" altLang="en-US" smtClean="0"/>
              <a:pPr/>
              <a:t>36</a:t>
            </a:fld>
            <a:endParaRPr lang="en-US" altLang="en-US" dirty="0"/>
          </a:p>
        </p:txBody>
      </p:sp>
      <p:pic>
        <p:nvPicPr>
          <p:cNvPr id="6" name="Picture 5">
            <a:extLst>
              <a:ext uri="{FF2B5EF4-FFF2-40B4-BE49-F238E27FC236}">
                <a16:creationId xmlns:a16="http://schemas.microsoft.com/office/drawing/2014/main" id="{3212D12A-2BDC-44BC-892F-C276872AA69F}"/>
              </a:ext>
            </a:extLst>
          </p:cNvPr>
          <p:cNvPicPr>
            <a:picLocks noChangeAspect="1"/>
          </p:cNvPicPr>
          <p:nvPr/>
        </p:nvPicPr>
        <p:blipFill>
          <a:blip r:embed="rId3"/>
          <a:stretch>
            <a:fillRect/>
          </a:stretch>
        </p:blipFill>
        <p:spPr>
          <a:xfrm>
            <a:off x="613647" y="1742102"/>
            <a:ext cx="4197377" cy="2415416"/>
          </a:xfrm>
          <a:prstGeom prst="rect">
            <a:avLst/>
          </a:prstGeom>
        </p:spPr>
      </p:pic>
      <p:pic>
        <p:nvPicPr>
          <p:cNvPr id="7" name="Picture 6">
            <a:extLst>
              <a:ext uri="{FF2B5EF4-FFF2-40B4-BE49-F238E27FC236}">
                <a16:creationId xmlns:a16="http://schemas.microsoft.com/office/drawing/2014/main" id="{0FA49735-4DDF-483A-8ECE-5335FEC148D5}"/>
              </a:ext>
            </a:extLst>
          </p:cNvPr>
          <p:cNvPicPr>
            <a:picLocks noChangeAspect="1"/>
          </p:cNvPicPr>
          <p:nvPr/>
        </p:nvPicPr>
        <p:blipFill>
          <a:blip r:embed="rId4"/>
          <a:stretch>
            <a:fillRect/>
          </a:stretch>
        </p:blipFill>
        <p:spPr>
          <a:xfrm>
            <a:off x="5912643" y="1982389"/>
            <a:ext cx="1885950" cy="2175129"/>
          </a:xfrm>
          <a:prstGeom prst="rect">
            <a:avLst/>
          </a:prstGeom>
        </p:spPr>
      </p:pic>
    </p:spTree>
    <p:extLst>
      <p:ext uri="{BB962C8B-B14F-4D97-AF65-F5344CB8AC3E}">
        <p14:creationId xmlns:p14="http://schemas.microsoft.com/office/powerpoint/2010/main" val="427814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F5ED-EDC3-4FCD-AB24-9BC20676F0FF}"/>
              </a:ext>
            </a:extLst>
          </p:cNvPr>
          <p:cNvSpPr>
            <a:spLocks noGrp="1"/>
          </p:cNvSpPr>
          <p:nvPr>
            <p:ph type="title"/>
          </p:nvPr>
        </p:nvSpPr>
        <p:spPr/>
        <p:txBody>
          <a:bodyPr/>
          <a:lstStyle/>
          <a:p>
            <a:r>
              <a:rPr lang="en-GB" dirty="0"/>
              <a:t>Managing Change in Code Systems</a:t>
            </a:r>
          </a:p>
        </p:txBody>
      </p:sp>
      <p:sp>
        <p:nvSpPr>
          <p:cNvPr id="3" name="Text Placeholder 2">
            <a:extLst>
              <a:ext uri="{FF2B5EF4-FFF2-40B4-BE49-F238E27FC236}">
                <a16:creationId xmlns:a16="http://schemas.microsoft.com/office/drawing/2014/main" id="{023744EF-BE5B-44BC-A60F-56EC509E935A}"/>
              </a:ext>
            </a:extLst>
          </p:cNvPr>
          <p:cNvSpPr>
            <a:spLocks noGrp="1"/>
          </p:cNvSpPr>
          <p:nvPr>
            <p:ph type="body" sz="quarter" idx="13"/>
          </p:nvPr>
        </p:nvSpPr>
        <p:spPr/>
        <p:txBody>
          <a:bodyPr/>
          <a:lstStyle/>
          <a:p>
            <a:r>
              <a:rPr lang="en-GB" sz="1800" dirty="0"/>
              <a:t>Code System content </a:t>
            </a:r>
            <a:r>
              <a:rPr lang="en-GB" sz="1800" b="1" dirty="0"/>
              <a:t>should</a:t>
            </a:r>
            <a:r>
              <a:rPr lang="en-GB" sz="1800" dirty="0"/>
              <a:t> evolve over time</a:t>
            </a:r>
          </a:p>
          <a:p>
            <a:r>
              <a:rPr lang="en-GB" sz="1800" dirty="0"/>
              <a:t>Changes occur because of </a:t>
            </a:r>
          </a:p>
          <a:p>
            <a:pPr lvl="1"/>
            <a:r>
              <a:rPr lang="en-GB" sz="1600" dirty="0"/>
              <a:t>corrections and clarifications</a:t>
            </a:r>
          </a:p>
          <a:p>
            <a:pPr lvl="1"/>
            <a:r>
              <a:rPr lang="en-GB" sz="1600" dirty="0"/>
              <a:t>the understanding of the concepts being described evolves (e.g., new genes and proteins are discovered)</a:t>
            </a:r>
          </a:p>
          <a:p>
            <a:pPr lvl="1"/>
            <a:r>
              <a:rPr lang="en-GB" sz="1600" dirty="0"/>
              <a:t>the concepts being described change (e.g., new countries emerge; old countries are absorbed)</a:t>
            </a:r>
          </a:p>
          <a:p>
            <a:pPr lvl="1"/>
            <a:r>
              <a:rPr lang="en-GB" sz="1600" dirty="0"/>
              <a:t>the assessment of the relevance of particular concepts within the knowledge resource change (e.g., the addition of new parent-child relationships)</a:t>
            </a:r>
          </a:p>
          <a:p>
            <a:endParaRPr lang="en-GB" dirty="0"/>
          </a:p>
        </p:txBody>
      </p:sp>
      <p:sp>
        <p:nvSpPr>
          <p:cNvPr id="4" name="Footer Placeholder 3">
            <a:extLst>
              <a:ext uri="{FF2B5EF4-FFF2-40B4-BE49-F238E27FC236}">
                <a16:creationId xmlns:a16="http://schemas.microsoft.com/office/drawing/2014/main" id="{290F06D0-D6F9-47EC-B440-0B35AFCA6C8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B426753-44C2-4267-B1E2-48A099DBE50E}"/>
              </a:ext>
            </a:extLst>
          </p:cNvPr>
          <p:cNvSpPr>
            <a:spLocks noGrp="1"/>
          </p:cNvSpPr>
          <p:nvPr>
            <p:ph type="sldNum" sz="quarter" idx="11"/>
          </p:nvPr>
        </p:nvSpPr>
        <p:spPr/>
        <p:txBody>
          <a:bodyPr/>
          <a:lstStyle/>
          <a:p>
            <a:fld id="{6CACE926-AEF5-4BFE-8BD7-24414108CB7B}" type="slidenum">
              <a:rPr lang="en-US" altLang="en-US" smtClean="0"/>
              <a:pPr/>
              <a:t>37</a:t>
            </a:fld>
            <a:endParaRPr lang="en-US" altLang="en-US" dirty="0"/>
          </a:p>
        </p:txBody>
      </p:sp>
    </p:spTree>
    <p:extLst>
      <p:ext uri="{BB962C8B-B14F-4D97-AF65-F5344CB8AC3E}">
        <p14:creationId xmlns:p14="http://schemas.microsoft.com/office/powerpoint/2010/main" val="19915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4856-FECD-434B-A157-27CAC32DC026}"/>
              </a:ext>
            </a:extLst>
          </p:cNvPr>
          <p:cNvSpPr>
            <a:spLocks noGrp="1"/>
          </p:cNvSpPr>
          <p:nvPr>
            <p:ph type="title"/>
          </p:nvPr>
        </p:nvSpPr>
        <p:spPr/>
        <p:txBody>
          <a:bodyPr/>
          <a:lstStyle/>
          <a:p>
            <a:r>
              <a:rPr lang="en-GB" dirty="0"/>
              <a:t>Code System Versions</a:t>
            </a:r>
          </a:p>
        </p:txBody>
      </p:sp>
      <p:sp>
        <p:nvSpPr>
          <p:cNvPr id="3" name="Text Placeholder 2">
            <a:extLst>
              <a:ext uri="{FF2B5EF4-FFF2-40B4-BE49-F238E27FC236}">
                <a16:creationId xmlns:a16="http://schemas.microsoft.com/office/drawing/2014/main" id="{DFB515FA-422E-4088-B2D1-8C1638D0F640}"/>
              </a:ext>
            </a:extLst>
          </p:cNvPr>
          <p:cNvSpPr>
            <a:spLocks noGrp="1"/>
          </p:cNvSpPr>
          <p:nvPr>
            <p:ph type="body" sz="quarter" idx="13"/>
          </p:nvPr>
        </p:nvSpPr>
        <p:spPr/>
        <p:txBody>
          <a:bodyPr/>
          <a:lstStyle/>
          <a:p>
            <a:r>
              <a:rPr lang="en-GB" sz="2000" dirty="0"/>
              <a:t>Depending upon how well the Code System adheres to Good Vocabulary Practices (the “</a:t>
            </a:r>
            <a:r>
              <a:rPr lang="en-GB" sz="2000" i="1" dirty="0"/>
              <a:t>Cimino Desiderata</a:t>
            </a:r>
            <a:r>
              <a:rPr lang="en-GB" sz="2000" dirty="0"/>
              <a:t>”), changes could be significant</a:t>
            </a:r>
          </a:p>
          <a:p>
            <a:r>
              <a:rPr lang="en-GB" sz="2000" dirty="0"/>
              <a:t>Changes in concept meaning – although discouraged – can occur and can cause issues which could themselves be significant</a:t>
            </a:r>
          </a:p>
          <a:p>
            <a:r>
              <a:rPr lang="en-GB" sz="2000" dirty="0">
                <a:solidFill>
                  <a:srgbClr val="EC2227"/>
                </a:solidFill>
              </a:rPr>
              <a:t>Therefore it can important to know (and therefore to specify in guidance) which version of a given Code System is to be used in any implementation</a:t>
            </a:r>
          </a:p>
        </p:txBody>
      </p:sp>
      <p:sp>
        <p:nvSpPr>
          <p:cNvPr id="4" name="Footer Placeholder 3">
            <a:extLst>
              <a:ext uri="{FF2B5EF4-FFF2-40B4-BE49-F238E27FC236}">
                <a16:creationId xmlns:a16="http://schemas.microsoft.com/office/drawing/2014/main" id="{A22598A9-92AC-4906-8806-2C7A0CE4D5C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171123F-1E37-402B-BAC2-BEDCE957192F}"/>
              </a:ext>
            </a:extLst>
          </p:cNvPr>
          <p:cNvSpPr>
            <a:spLocks noGrp="1"/>
          </p:cNvSpPr>
          <p:nvPr>
            <p:ph type="sldNum" sz="quarter" idx="11"/>
          </p:nvPr>
        </p:nvSpPr>
        <p:spPr/>
        <p:txBody>
          <a:bodyPr/>
          <a:lstStyle/>
          <a:p>
            <a:fld id="{6CACE926-AEF5-4BFE-8BD7-24414108CB7B}" type="slidenum">
              <a:rPr lang="en-US" altLang="en-US" smtClean="0"/>
              <a:pPr/>
              <a:t>38</a:t>
            </a:fld>
            <a:endParaRPr lang="en-US" altLang="en-US" dirty="0"/>
          </a:p>
        </p:txBody>
      </p:sp>
    </p:spTree>
    <p:extLst>
      <p:ext uri="{BB962C8B-B14F-4D97-AF65-F5344CB8AC3E}">
        <p14:creationId xmlns:p14="http://schemas.microsoft.com/office/powerpoint/2010/main" val="22828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2A2F-8E08-4E1B-AE96-E83C334BFF98}"/>
              </a:ext>
            </a:extLst>
          </p:cNvPr>
          <p:cNvSpPr>
            <a:spLocks noGrp="1"/>
          </p:cNvSpPr>
          <p:nvPr>
            <p:ph type="title"/>
          </p:nvPr>
        </p:nvSpPr>
        <p:spPr/>
        <p:txBody>
          <a:bodyPr/>
          <a:lstStyle/>
          <a:p>
            <a:r>
              <a:rPr lang="en-GB" dirty="0"/>
              <a:t>FHIR Code System Resource (I)</a:t>
            </a:r>
          </a:p>
        </p:txBody>
      </p:sp>
      <p:sp>
        <p:nvSpPr>
          <p:cNvPr id="3" name="Text Placeholder 2">
            <a:extLst>
              <a:ext uri="{FF2B5EF4-FFF2-40B4-BE49-F238E27FC236}">
                <a16:creationId xmlns:a16="http://schemas.microsoft.com/office/drawing/2014/main" id="{558D9CAB-405D-41A4-B6E6-E8837C81ECF1}"/>
              </a:ext>
            </a:extLst>
          </p:cNvPr>
          <p:cNvSpPr>
            <a:spLocks noGrp="1"/>
          </p:cNvSpPr>
          <p:nvPr>
            <p:ph type="body" sz="quarter" idx="13"/>
          </p:nvPr>
        </p:nvSpPr>
        <p:spPr>
          <a:xfrm>
            <a:off x="614362" y="1134893"/>
            <a:ext cx="5508731" cy="3464199"/>
          </a:xfrm>
        </p:spPr>
        <p:txBody>
          <a:bodyPr/>
          <a:lstStyle/>
          <a:p>
            <a:pPr marL="457200" lvl="1" indent="0">
              <a:buNone/>
            </a:pPr>
            <a:r>
              <a:rPr lang="en-GB" sz="1800" dirty="0">
                <a:hlinkClick r:id="rId2"/>
              </a:rPr>
              <a:t>https://www.hl7.org/fhir/codesystem.html</a:t>
            </a:r>
            <a:endParaRPr lang="en-GB" sz="1800" dirty="0"/>
          </a:p>
          <a:p>
            <a:r>
              <a:rPr lang="en-GB" sz="2000" dirty="0"/>
              <a:t>Used to “declare the existence of and describes a code system…and its key properties” (i.e. its main metadata)</a:t>
            </a:r>
          </a:p>
          <a:p>
            <a:pPr lvl="1"/>
            <a:r>
              <a:rPr lang="en-GB" sz="1800" dirty="0"/>
              <a:t> </a:t>
            </a:r>
            <a:r>
              <a:rPr lang="en-GB" sz="1800" i="1" dirty="0"/>
              <a:t>and optionally defines a part or all of its content</a:t>
            </a:r>
            <a:r>
              <a:rPr lang="en-GB" sz="1800" dirty="0"/>
              <a:t> </a:t>
            </a:r>
            <a:endParaRPr lang="en-GB" sz="2200" dirty="0"/>
          </a:p>
          <a:p>
            <a:endParaRPr lang="en-GB" dirty="0"/>
          </a:p>
        </p:txBody>
      </p:sp>
      <p:sp>
        <p:nvSpPr>
          <p:cNvPr id="4" name="Footer Placeholder 3">
            <a:extLst>
              <a:ext uri="{FF2B5EF4-FFF2-40B4-BE49-F238E27FC236}">
                <a16:creationId xmlns:a16="http://schemas.microsoft.com/office/drawing/2014/main" id="{5AA16CDA-BFB5-4F2C-931A-A4DEA112339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26C24C4-6BDE-4A06-8865-47EF37EDA0C6}"/>
              </a:ext>
            </a:extLst>
          </p:cNvPr>
          <p:cNvSpPr>
            <a:spLocks noGrp="1"/>
          </p:cNvSpPr>
          <p:nvPr>
            <p:ph type="sldNum" sz="quarter" idx="11"/>
          </p:nvPr>
        </p:nvSpPr>
        <p:spPr/>
        <p:txBody>
          <a:bodyPr/>
          <a:lstStyle/>
          <a:p>
            <a:fld id="{6CACE926-AEF5-4BFE-8BD7-24414108CB7B}" type="slidenum">
              <a:rPr lang="en-US" altLang="en-US" smtClean="0"/>
              <a:pPr/>
              <a:t>39</a:t>
            </a:fld>
            <a:endParaRPr lang="en-US" altLang="en-US" dirty="0"/>
          </a:p>
        </p:txBody>
      </p:sp>
      <p:pic>
        <p:nvPicPr>
          <p:cNvPr id="8" name="Picture 7">
            <a:extLst>
              <a:ext uri="{FF2B5EF4-FFF2-40B4-BE49-F238E27FC236}">
                <a16:creationId xmlns:a16="http://schemas.microsoft.com/office/drawing/2014/main" id="{9BE2914A-A074-47D5-A539-077BAAB7BB76}"/>
              </a:ext>
            </a:extLst>
          </p:cNvPr>
          <p:cNvPicPr>
            <a:picLocks noChangeAspect="1"/>
          </p:cNvPicPr>
          <p:nvPr/>
        </p:nvPicPr>
        <p:blipFill>
          <a:blip r:embed="rId3"/>
          <a:stretch>
            <a:fillRect/>
          </a:stretch>
        </p:blipFill>
        <p:spPr>
          <a:xfrm>
            <a:off x="5673549" y="1342300"/>
            <a:ext cx="3217956" cy="2831686"/>
          </a:xfrm>
          <a:prstGeom prst="rect">
            <a:avLst/>
          </a:prstGeom>
        </p:spPr>
      </p:pic>
    </p:spTree>
    <p:extLst>
      <p:ext uri="{BB962C8B-B14F-4D97-AF65-F5344CB8AC3E}">
        <p14:creationId xmlns:p14="http://schemas.microsoft.com/office/powerpoint/2010/main" val="3154791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E232-FEBF-49E9-81DF-63E3C83FF9DB}"/>
              </a:ext>
            </a:extLst>
          </p:cNvPr>
          <p:cNvSpPr>
            <a:spLocks noGrp="1"/>
          </p:cNvSpPr>
          <p:nvPr>
            <p:ph type="title"/>
          </p:nvPr>
        </p:nvSpPr>
        <p:spPr/>
        <p:txBody>
          <a:bodyPr/>
          <a:lstStyle/>
          <a:p>
            <a:r>
              <a:rPr lang="en-GB" dirty="0"/>
              <a:t>And who are you?</a:t>
            </a:r>
          </a:p>
        </p:txBody>
      </p:sp>
      <p:sp>
        <p:nvSpPr>
          <p:cNvPr id="3" name="Text Placeholder 2">
            <a:extLst>
              <a:ext uri="{FF2B5EF4-FFF2-40B4-BE49-F238E27FC236}">
                <a16:creationId xmlns:a16="http://schemas.microsoft.com/office/drawing/2014/main" id="{35CF1802-B9B1-45E8-9931-14D78A9F19CA}"/>
              </a:ext>
            </a:extLst>
          </p:cNvPr>
          <p:cNvSpPr>
            <a:spLocks noGrp="1"/>
          </p:cNvSpPr>
          <p:nvPr>
            <p:ph type="body" sz="quarter" idx="13"/>
          </p:nvPr>
        </p:nvSpPr>
        <p:spPr/>
        <p:txBody>
          <a:bodyPr/>
          <a:lstStyle/>
          <a:p>
            <a:r>
              <a:rPr lang="en-GB" dirty="0"/>
              <a:t>Are you Vocabulary Facilitators?</a:t>
            </a:r>
          </a:p>
        </p:txBody>
      </p:sp>
      <p:sp>
        <p:nvSpPr>
          <p:cNvPr id="4" name="Footer Placeholder 3">
            <a:extLst>
              <a:ext uri="{FF2B5EF4-FFF2-40B4-BE49-F238E27FC236}">
                <a16:creationId xmlns:a16="http://schemas.microsoft.com/office/drawing/2014/main" id="{29703200-973F-4BC4-BAAC-995D16BC235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40AAE2B-2DB7-453E-8A61-E7CE0DCEC5EA}"/>
              </a:ext>
            </a:extLst>
          </p:cNvPr>
          <p:cNvSpPr>
            <a:spLocks noGrp="1"/>
          </p:cNvSpPr>
          <p:nvPr>
            <p:ph type="sldNum" sz="quarter" idx="11"/>
          </p:nvPr>
        </p:nvSpPr>
        <p:spPr/>
        <p:txBody>
          <a:bodyPr/>
          <a:lstStyle/>
          <a:p>
            <a:fld id="{6CACE926-AEF5-4BFE-8BD7-24414108CB7B}" type="slidenum">
              <a:rPr lang="en-US" altLang="en-US" smtClean="0"/>
              <a:pPr/>
              <a:t>4</a:t>
            </a:fld>
            <a:endParaRPr lang="en-US" altLang="en-US" dirty="0"/>
          </a:p>
        </p:txBody>
      </p:sp>
    </p:spTree>
    <p:extLst>
      <p:ext uri="{BB962C8B-B14F-4D97-AF65-F5344CB8AC3E}">
        <p14:creationId xmlns:p14="http://schemas.microsoft.com/office/powerpoint/2010/main" val="2381693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50F3-0664-4F87-84D9-B11B0FAAFD5E}"/>
              </a:ext>
            </a:extLst>
          </p:cNvPr>
          <p:cNvSpPr>
            <a:spLocks noGrp="1"/>
          </p:cNvSpPr>
          <p:nvPr>
            <p:ph type="title"/>
          </p:nvPr>
        </p:nvSpPr>
        <p:spPr/>
        <p:txBody>
          <a:bodyPr/>
          <a:lstStyle/>
          <a:p>
            <a:r>
              <a:rPr lang="en-GB" dirty="0"/>
              <a:t>FHIR Code System Resource (II)</a:t>
            </a:r>
          </a:p>
        </p:txBody>
      </p:sp>
      <p:sp>
        <p:nvSpPr>
          <p:cNvPr id="3" name="Text Placeholder 2">
            <a:extLst>
              <a:ext uri="{FF2B5EF4-FFF2-40B4-BE49-F238E27FC236}">
                <a16:creationId xmlns:a16="http://schemas.microsoft.com/office/drawing/2014/main" id="{75317E2A-996B-49B1-A2C7-6C19185FD49F}"/>
              </a:ext>
            </a:extLst>
          </p:cNvPr>
          <p:cNvSpPr>
            <a:spLocks noGrp="1"/>
          </p:cNvSpPr>
          <p:nvPr>
            <p:ph type="body" sz="quarter" idx="13"/>
          </p:nvPr>
        </p:nvSpPr>
        <p:spPr>
          <a:xfrm>
            <a:off x="457558" y="1134894"/>
            <a:ext cx="8228883" cy="1797959"/>
          </a:xfrm>
        </p:spPr>
        <p:txBody>
          <a:bodyPr/>
          <a:lstStyle/>
          <a:p>
            <a:r>
              <a:rPr lang="en-GB" sz="1400" b="1" dirty="0"/>
              <a:t>Identifying URL and version</a:t>
            </a:r>
          </a:p>
          <a:p>
            <a:r>
              <a:rPr lang="en-GB" sz="1400" dirty="0"/>
              <a:t>Description, Copyright, publication date, and other metadata</a:t>
            </a:r>
          </a:p>
          <a:p>
            <a:r>
              <a:rPr lang="en-GB" sz="1400" dirty="0"/>
              <a:t>Some key properties of the code system itself - e.g. whether it exhibits concept permanence, whether it defines a compositional grammar, and whether the codes that it defines are case sensitive</a:t>
            </a:r>
          </a:p>
          <a:p>
            <a:r>
              <a:rPr lang="en-GB" sz="1400" dirty="0"/>
              <a:t>What filters can be used in value sets that use the code system in a </a:t>
            </a:r>
            <a:r>
              <a:rPr lang="en-GB" sz="1400" dirty="0" err="1"/>
              <a:t>ValueSet.compose</a:t>
            </a:r>
            <a:r>
              <a:rPr lang="en-GB" sz="1400" dirty="0"/>
              <a:t> element</a:t>
            </a:r>
          </a:p>
          <a:p>
            <a:r>
              <a:rPr lang="en-GB" sz="1400" dirty="0"/>
              <a:t>What concept properties are defined by the code system</a:t>
            </a:r>
          </a:p>
          <a:p>
            <a:endParaRPr lang="en-GB" dirty="0"/>
          </a:p>
        </p:txBody>
      </p:sp>
      <p:sp>
        <p:nvSpPr>
          <p:cNvPr id="4" name="Footer Placeholder 3">
            <a:extLst>
              <a:ext uri="{FF2B5EF4-FFF2-40B4-BE49-F238E27FC236}">
                <a16:creationId xmlns:a16="http://schemas.microsoft.com/office/drawing/2014/main" id="{B3A90F4B-03AD-41F0-B41B-1B8067B9C13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7D15F4D-775A-4A32-B053-A35B85C7B4E4}"/>
              </a:ext>
            </a:extLst>
          </p:cNvPr>
          <p:cNvSpPr>
            <a:spLocks noGrp="1"/>
          </p:cNvSpPr>
          <p:nvPr>
            <p:ph type="sldNum" sz="quarter" idx="11"/>
          </p:nvPr>
        </p:nvSpPr>
        <p:spPr/>
        <p:txBody>
          <a:bodyPr/>
          <a:lstStyle/>
          <a:p>
            <a:fld id="{6CACE926-AEF5-4BFE-8BD7-24414108CB7B}" type="slidenum">
              <a:rPr lang="en-US" altLang="en-US" smtClean="0"/>
              <a:pPr/>
              <a:t>40</a:t>
            </a:fld>
            <a:endParaRPr lang="en-US" altLang="en-US" dirty="0"/>
          </a:p>
        </p:txBody>
      </p:sp>
      <p:sp>
        <p:nvSpPr>
          <p:cNvPr id="6" name="TextBox 5">
            <a:extLst>
              <a:ext uri="{FF2B5EF4-FFF2-40B4-BE49-F238E27FC236}">
                <a16:creationId xmlns:a16="http://schemas.microsoft.com/office/drawing/2014/main" id="{88F55A40-5A53-4398-8F24-C47D94B600CD}"/>
              </a:ext>
            </a:extLst>
          </p:cNvPr>
          <p:cNvSpPr txBox="1"/>
          <p:nvPr/>
        </p:nvSpPr>
        <p:spPr>
          <a:xfrm>
            <a:off x="457558" y="2842734"/>
            <a:ext cx="8293589" cy="646331"/>
          </a:xfrm>
          <a:prstGeom prst="rect">
            <a:avLst/>
          </a:prstGeom>
          <a:noFill/>
        </p:spPr>
        <p:txBody>
          <a:bodyPr wrap="square" rtlCol="0">
            <a:spAutoFit/>
          </a:bodyPr>
          <a:lstStyle/>
          <a:p>
            <a:r>
              <a:rPr lang="en-GB" sz="1200" i="1" dirty="0"/>
              <a:t>In addition, the </a:t>
            </a:r>
            <a:r>
              <a:rPr lang="en-GB" sz="1200" i="1" dirty="0" err="1"/>
              <a:t>CodeSystem</a:t>
            </a:r>
            <a:r>
              <a:rPr lang="en-GB" sz="1200" i="1" dirty="0"/>
              <a:t> resource </a:t>
            </a:r>
            <a:r>
              <a:rPr lang="en-GB" sz="1200" b="1" i="1" dirty="0"/>
              <a:t>may list some or all of the concepts in the code system</a:t>
            </a:r>
            <a:r>
              <a:rPr lang="en-GB" sz="1200" i="1" dirty="0"/>
              <a:t>, along with their basic properties (code, display, definition), designations, and additional properties. Code System resources may also be used to define supplements, which extend an existing code system with additional designations and properties.</a:t>
            </a:r>
          </a:p>
        </p:txBody>
      </p:sp>
      <p:sp>
        <p:nvSpPr>
          <p:cNvPr id="7" name="TextBox 6">
            <a:extLst>
              <a:ext uri="{FF2B5EF4-FFF2-40B4-BE49-F238E27FC236}">
                <a16:creationId xmlns:a16="http://schemas.microsoft.com/office/drawing/2014/main" id="{0853F97F-4A54-4B32-BE2D-1773D598A4F5}"/>
              </a:ext>
            </a:extLst>
          </p:cNvPr>
          <p:cNvSpPr txBox="1"/>
          <p:nvPr/>
        </p:nvSpPr>
        <p:spPr>
          <a:xfrm>
            <a:off x="512048" y="3527392"/>
            <a:ext cx="6909170" cy="1077218"/>
          </a:xfrm>
          <a:prstGeom prst="rect">
            <a:avLst/>
          </a:prstGeom>
          <a:noFill/>
        </p:spPr>
        <p:txBody>
          <a:bodyPr wrap="square" rtlCol="0">
            <a:spAutoFit/>
          </a:bodyPr>
          <a:lstStyle/>
          <a:p>
            <a:r>
              <a:rPr lang="en-GB" sz="1600" dirty="0">
                <a:solidFill>
                  <a:schemeClr val="tx2">
                    <a:lumMod val="60000"/>
                    <a:lumOff val="40000"/>
                  </a:schemeClr>
                </a:solidFill>
              </a:rPr>
              <a:t>This possibly risks making the code system resource a little schizophrenic as it is trying to do two things, one mandatory, one optional and with the ability to extend beyond what the code system as managed by the code system owner provides </a:t>
            </a:r>
            <a:r>
              <a:rPr lang="en-GB" sz="1600" dirty="0">
                <a:solidFill>
                  <a:schemeClr val="tx2">
                    <a:lumMod val="60000"/>
                    <a:lumOff val="40000"/>
                  </a:schemeClr>
                </a:solidFill>
                <a:sym typeface="Wingdings" panose="05000000000000000000" pitchFamily="2" charset="2"/>
              </a:rPr>
              <a:t></a:t>
            </a:r>
            <a:endParaRPr lang="en-GB" sz="1600" dirty="0">
              <a:solidFill>
                <a:schemeClr val="tx2">
                  <a:lumMod val="60000"/>
                  <a:lumOff val="40000"/>
                </a:schemeClr>
              </a:solidFill>
            </a:endParaRPr>
          </a:p>
        </p:txBody>
      </p:sp>
      <p:pic>
        <p:nvPicPr>
          <p:cNvPr id="8" name="Picture 7">
            <a:extLst>
              <a:ext uri="{FF2B5EF4-FFF2-40B4-BE49-F238E27FC236}">
                <a16:creationId xmlns:a16="http://schemas.microsoft.com/office/drawing/2014/main" id="{A6240713-9654-4B4C-B947-5B1D09E48FBC}"/>
              </a:ext>
            </a:extLst>
          </p:cNvPr>
          <p:cNvPicPr>
            <a:picLocks noChangeAspect="1"/>
          </p:cNvPicPr>
          <p:nvPr/>
        </p:nvPicPr>
        <p:blipFill>
          <a:blip r:embed="rId2"/>
          <a:stretch>
            <a:fillRect/>
          </a:stretch>
        </p:blipFill>
        <p:spPr>
          <a:xfrm>
            <a:off x="7523028" y="3329455"/>
            <a:ext cx="1320219" cy="1311238"/>
          </a:xfrm>
          <a:prstGeom prst="rect">
            <a:avLst/>
          </a:prstGeom>
        </p:spPr>
      </p:pic>
    </p:spTree>
    <p:extLst>
      <p:ext uri="{BB962C8B-B14F-4D97-AF65-F5344CB8AC3E}">
        <p14:creationId xmlns:p14="http://schemas.microsoft.com/office/powerpoint/2010/main" val="20906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E4FD-FB99-4ACC-B220-A1620CAE6EED}"/>
              </a:ext>
            </a:extLst>
          </p:cNvPr>
          <p:cNvSpPr>
            <a:spLocks noGrp="1"/>
          </p:cNvSpPr>
          <p:nvPr>
            <p:ph type="title"/>
          </p:nvPr>
        </p:nvSpPr>
        <p:spPr/>
        <p:txBody>
          <a:bodyPr/>
          <a:lstStyle/>
          <a:p>
            <a:r>
              <a:rPr lang="en-GB" dirty="0"/>
              <a:t>Value sets:</a:t>
            </a:r>
          </a:p>
        </p:txBody>
      </p:sp>
      <p:pic>
        <p:nvPicPr>
          <p:cNvPr id="7" name="Picture 6">
            <a:extLst>
              <a:ext uri="{FF2B5EF4-FFF2-40B4-BE49-F238E27FC236}">
                <a16:creationId xmlns:a16="http://schemas.microsoft.com/office/drawing/2014/main" id="{F037D124-C75F-47B9-85B9-324F29521284}"/>
              </a:ext>
            </a:extLst>
          </p:cNvPr>
          <p:cNvPicPr>
            <a:picLocks noChangeAspect="1"/>
          </p:cNvPicPr>
          <p:nvPr/>
        </p:nvPicPr>
        <p:blipFill>
          <a:blip r:embed="rId2"/>
          <a:stretch>
            <a:fillRect/>
          </a:stretch>
        </p:blipFill>
        <p:spPr>
          <a:xfrm>
            <a:off x="1297902" y="1203594"/>
            <a:ext cx="4983629" cy="3351578"/>
          </a:xfrm>
          <a:prstGeom prst="rect">
            <a:avLst/>
          </a:prstGeom>
        </p:spPr>
      </p:pic>
      <p:sp>
        <p:nvSpPr>
          <p:cNvPr id="4" name="Footer Placeholder 3">
            <a:extLst>
              <a:ext uri="{FF2B5EF4-FFF2-40B4-BE49-F238E27FC236}">
                <a16:creationId xmlns:a16="http://schemas.microsoft.com/office/drawing/2014/main" id="{4C305943-DA80-4A80-97ED-95BE66B68F2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E86B842-A312-45C7-882C-492E355B764F}"/>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dirty="0"/>
          </a:p>
        </p:txBody>
      </p:sp>
      <p:sp>
        <p:nvSpPr>
          <p:cNvPr id="3" name="Oval 2">
            <a:extLst>
              <a:ext uri="{FF2B5EF4-FFF2-40B4-BE49-F238E27FC236}">
                <a16:creationId xmlns:a16="http://schemas.microsoft.com/office/drawing/2014/main" id="{40D92912-7DCA-445A-9C50-D6F143C07D39}"/>
              </a:ext>
            </a:extLst>
          </p:cNvPr>
          <p:cNvSpPr/>
          <p:nvPr/>
        </p:nvSpPr>
        <p:spPr>
          <a:xfrm>
            <a:off x="1439333" y="3606800"/>
            <a:ext cx="3251200" cy="948372"/>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3581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5B8-E115-40E4-8725-A9678CD559BE}"/>
              </a:ext>
            </a:extLst>
          </p:cNvPr>
          <p:cNvSpPr>
            <a:spLocks noGrp="1"/>
          </p:cNvSpPr>
          <p:nvPr>
            <p:ph type="title"/>
          </p:nvPr>
        </p:nvSpPr>
        <p:spPr/>
        <p:txBody>
          <a:bodyPr/>
          <a:lstStyle/>
          <a:p>
            <a:r>
              <a:rPr lang="en-GB" dirty="0"/>
              <a:t>Value set use</a:t>
            </a:r>
          </a:p>
        </p:txBody>
      </p:sp>
      <p:sp>
        <p:nvSpPr>
          <p:cNvPr id="3" name="Text Placeholder 2">
            <a:extLst>
              <a:ext uri="{FF2B5EF4-FFF2-40B4-BE49-F238E27FC236}">
                <a16:creationId xmlns:a16="http://schemas.microsoft.com/office/drawing/2014/main" id="{E89A85C0-174E-4E63-B83C-4CEFD2A86BC1}"/>
              </a:ext>
            </a:extLst>
          </p:cNvPr>
          <p:cNvSpPr>
            <a:spLocks noGrp="1"/>
          </p:cNvSpPr>
          <p:nvPr>
            <p:ph type="body" sz="quarter" idx="13"/>
          </p:nvPr>
        </p:nvSpPr>
        <p:spPr/>
        <p:txBody>
          <a:bodyPr/>
          <a:lstStyle/>
          <a:p>
            <a:r>
              <a:rPr lang="en-GB" dirty="0"/>
              <a:t>A value set makes the link between the codes in (one or more) code systems and the coded attributes in a model (or elements in a FHIR resource)</a:t>
            </a:r>
          </a:p>
          <a:p>
            <a:r>
              <a:rPr lang="en-GB" b="1" dirty="0"/>
              <a:t>It is the value set that makes a particular coded attribute “conformance testable” in a model or schema</a:t>
            </a:r>
          </a:p>
          <a:p>
            <a:r>
              <a:rPr lang="en-GB" dirty="0">
                <a:solidFill>
                  <a:srgbClr val="EC2227"/>
                </a:solidFill>
              </a:rPr>
              <a:t>Therefore, it is </a:t>
            </a:r>
            <a:r>
              <a:rPr lang="en-GB" b="1" dirty="0">
                <a:solidFill>
                  <a:srgbClr val="EC2227"/>
                </a:solidFill>
              </a:rPr>
              <a:t>the value set </a:t>
            </a:r>
            <a:r>
              <a:rPr lang="en-GB" dirty="0">
                <a:solidFill>
                  <a:srgbClr val="EC2227"/>
                </a:solidFill>
              </a:rPr>
              <a:t>that is vital in Implementation Guidance…</a:t>
            </a:r>
          </a:p>
          <a:p>
            <a:endParaRPr lang="en-GB" dirty="0"/>
          </a:p>
        </p:txBody>
      </p:sp>
      <p:sp>
        <p:nvSpPr>
          <p:cNvPr id="4" name="Footer Placeholder 3">
            <a:extLst>
              <a:ext uri="{FF2B5EF4-FFF2-40B4-BE49-F238E27FC236}">
                <a16:creationId xmlns:a16="http://schemas.microsoft.com/office/drawing/2014/main" id="{8FA27ABF-2B70-4DCE-BCA0-4C46DC649D9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513B44C-ACCA-47DB-BA63-7FECFF088A29}"/>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dirty="0"/>
          </a:p>
        </p:txBody>
      </p:sp>
    </p:spTree>
    <p:extLst>
      <p:ext uri="{BB962C8B-B14F-4D97-AF65-F5344CB8AC3E}">
        <p14:creationId xmlns:p14="http://schemas.microsoft.com/office/powerpoint/2010/main" val="17849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55CE7-7025-4D49-9812-E7173BBE0095}"/>
              </a:ext>
            </a:extLst>
          </p:cNvPr>
          <p:cNvSpPr>
            <a:spLocks noGrp="1"/>
          </p:cNvSpPr>
          <p:nvPr>
            <p:ph type="title"/>
          </p:nvPr>
        </p:nvSpPr>
        <p:spPr/>
        <p:txBody>
          <a:bodyPr/>
          <a:lstStyle/>
          <a:p>
            <a:r>
              <a:rPr lang="en-GB" dirty="0"/>
              <a:t>Value Set: Definition</a:t>
            </a:r>
          </a:p>
        </p:txBody>
      </p:sp>
      <p:sp>
        <p:nvSpPr>
          <p:cNvPr id="6" name="Text Placeholder 5">
            <a:extLst>
              <a:ext uri="{FF2B5EF4-FFF2-40B4-BE49-F238E27FC236}">
                <a16:creationId xmlns:a16="http://schemas.microsoft.com/office/drawing/2014/main" id="{B814711F-6F8E-45A1-8D01-D29B88B29CEB}"/>
              </a:ext>
            </a:extLst>
          </p:cNvPr>
          <p:cNvSpPr>
            <a:spLocks noGrp="1"/>
          </p:cNvSpPr>
          <p:nvPr>
            <p:ph type="body" sz="quarter" idx="13"/>
          </p:nvPr>
        </p:nvSpPr>
        <p:spPr/>
        <p:txBody>
          <a:bodyPr/>
          <a:lstStyle/>
          <a:p>
            <a:r>
              <a:rPr lang="en-GB" sz="1800" dirty="0"/>
              <a:t>A Value Set represents </a:t>
            </a:r>
            <a:r>
              <a:rPr lang="en-GB" sz="1800" b="1" dirty="0">
                <a:solidFill>
                  <a:srgbClr val="FF0000"/>
                </a:solidFill>
              </a:rPr>
              <a:t>a uniquely identifiable set of valid concept identifiers </a:t>
            </a:r>
            <a:r>
              <a:rPr lang="en-GB" sz="1800" dirty="0"/>
              <a:t>where any concept identifier used in a coded element can be tested to determine whether it is a member of the Value Set at a specific point in time</a:t>
            </a:r>
          </a:p>
          <a:p>
            <a:r>
              <a:rPr lang="en-GB" sz="2000" dirty="0"/>
              <a:t>Value Sets exist to constrain the permissible content of a concept domain for a particular use</a:t>
            </a:r>
          </a:p>
          <a:p>
            <a:pPr lvl="1"/>
            <a:r>
              <a:rPr lang="en-GB" sz="1600" dirty="0"/>
              <a:t>in an information model vocabulary binding</a:t>
            </a:r>
          </a:p>
          <a:p>
            <a:pPr lvl="1"/>
            <a:r>
              <a:rPr lang="en-GB" sz="1600" dirty="0"/>
              <a:t>in analysis </a:t>
            </a:r>
          </a:p>
          <a:p>
            <a:pPr lvl="1"/>
            <a:r>
              <a:rPr lang="en-GB" sz="1600" dirty="0"/>
              <a:t>in UI data collection - in a pick list (drop-down box), etc.</a:t>
            </a:r>
          </a:p>
          <a:p>
            <a:pPr lvl="1"/>
            <a:r>
              <a:rPr lang="en-GB" sz="1600" dirty="0"/>
              <a:t>as query parameters</a:t>
            </a:r>
          </a:p>
          <a:p>
            <a:endParaRPr lang="en-GB" dirty="0"/>
          </a:p>
          <a:p>
            <a:endParaRPr lang="en-GB" dirty="0"/>
          </a:p>
        </p:txBody>
      </p:sp>
      <p:sp>
        <p:nvSpPr>
          <p:cNvPr id="3" name="Footer Placeholder 2">
            <a:extLst>
              <a:ext uri="{FF2B5EF4-FFF2-40B4-BE49-F238E27FC236}">
                <a16:creationId xmlns:a16="http://schemas.microsoft.com/office/drawing/2014/main" id="{9C8676B1-E9FC-4C53-A6F9-F5260B27AD2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B413B6FA-B82E-4349-B8F7-40CB21687C31}"/>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dirty="0"/>
          </a:p>
        </p:txBody>
      </p:sp>
    </p:spTree>
    <p:extLst>
      <p:ext uri="{BB962C8B-B14F-4D97-AF65-F5344CB8AC3E}">
        <p14:creationId xmlns:p14="http://schemas.microsoft.com/office/powerpoint/2010/main" val="184391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A77A-DA1F-443A-87FA-0D315F217A5A}"/>
              </a:ext>
            </a:extLst>
          </p:cNvPr>
          <p:cNvSpPr>
            <a:spLocks noGrp="1"/>
          </p:cNvSpPr>
          <p:nvPr>
            <p:ph type="title"/>
          </p:nvPr>
        </p:nvSpPr>
        <p:spPr/>
        <p:txBody>
          <a:bodyPr/>
          <a:lstStyle/>
          <a:p>
            <a:r>
              <a:rPr lang="en-GB" dirty="0"/>
              <a:t>Value set content</a:t>
            </a:r>
          </a:p>
        </p:txBody>
      </p:sp>
      <p:sp>
        <p:nvSpPr>
          <p:cNvPr id="3" name="Text Placeholder 2">
            <a:extLst>
              <a:ext uri="{FF2B5EF4-FFF2-40B4-BE49-F238E27FC236}">
                <a16:creationId xmlns:a16="http://schemas.microsoft.com/office/drawing/2014/main" id="{B90139B3-AFFF-436C-BA0A-DC71472E48D2}"/>
              </a:ext>
            </a:extLst>
          </p:cNvPr>
          <p:cNvSpPr>
            <a:spLocks noGrp="1"/>
          </p:cNvSpPr>
          <p:nvPr>
            <p:ph type="body" sz="quarter" idx="13"/>
          </p:nvPr>
        </p:nvSpPr>
        <p:spPr/>
        <p:txBody>
          <a:bodyPr/>
          <a:lstStyle/>
          <a:p>
            <a:r>
              <a:rPr lang="en-GB" dirty="0"/>
              <a:t>Is delineated by a </a:t>
            </a:r>
            <a:r>
              <a:rPr lang="en-GB" b="1" dirty="0"/>
              <a:t>value set definition</a:t>
            </a:r>
          </a:p>
          <a:p>
            <a:pPr lvl="1"/>
            <a:r>
              <a:rPr lang="en-GB" dirty="0"/>
              <a:t>See the HL7 Value Set Definition standard</a:t>
            </a:r>
          </a:p>
          <a:p>
            <a:pPr lvl="2"/>
            <a:r>
              <a:rPr lang="en-GB" dirty="0">
                <a:hlinkClick r:id="rId2"/>
              </a:rPr>
              <a:t>http://www.hl7.org/documentcenter/private/standards_temp_E71BBB95-1C23-BA17-0CEAEF23E6F7F4B0/HL7_SPEC_VSD_R1_2019MAR.pdf</a:t>
            </a:r>
            <a:r>
              <a:rPr lang="en-GB" b="1" dirty="0"/>
              <a:t> </a:t>
            </a:r>
          </a:p>
          <a:p>
            <a:r>
              <a:rPr lang="en-GB" dirty="0"/>
              <a:t>Is expressed by a </a:t>
            </a:r>
            <a:r>
              <a:rPr lang="en-GB" b="1" dirty="0"/>
              <a:t>value set expansion</a:t>
            </a:r>
          </a:p>
          <a:p>
            <a:pPr lvl="1"/>
            <a:r>
              <a:rPr lang="en-GB" dirty="0"/>
              <a:t>The full enumerated list of concepts (codes) that are valid for the value set at a point in time</a:t>
            </a:r>
          </a:p>
        </p:txBody>
      </p:sp>
      <p:sp>
        <p:nvSpPr>
          <p:cNvPr id="4" name="Footer Placeholder 3">
            <a:extLst>
              <a:ext uri="{FF2B5EF4-FFF2-40B4-BE49-F238E27FC236}">
                <a16:creationId xmlns:a16="http://schemas.microsoft.com/office/drawing/2014/main" id="{4CA72935-91CA-429F-97C3-FF4E8C1D028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F4B201A-66D4-4E4F-8F98-D1ECD569310E}"/>
              </a:ext>
            </a:extLst>
          </p:cNvPr>
          <p:cNvSpPr>
            <a:spLocks noGrp="1"/>
          </p:cNvSpPr>
          <p:nvPr>
            <p:ph type="sldNum" sz="quarter" idx="11"/>
          </p:nvPr>
        </p:nvSpPr>
        <p:spPr/>
        <p:txBody>
          <a:bodyPr/>
          <a:lstStyle/>
          <a:p>
            <a:fld id="{6CACE926-AEF5-4BFE-8BD7-24414108CB7B}" type="slidenum">
              <a:rPr lang="en-US" altLang="en-US" smtClean="0"/>
              <a:pPr/>
              <a:t>44</a:t>
            </a:fld>
            <a:endParaRPr lang="en-US" altLang="en-US" dirty="0"/>
          </a:p>
        </p:txBody>
      </p:sp>
    </p:spTree>
    <p:extLst>
      <p:ext uri="{BB962C8B-B14F-4D97-AF65-F5344CB8AC3E}">
        <p14:creationId xmlns:p14="http://schemas.microsoft.com/office/powerpoint/2010/main" val="130057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A2B6-E7B7-4477-BAD1-2A71B6264F66}"/>
              </a:ext>
            </a:extLst>
          </p:cNvPr>
          <p:cNvSpPr>
            <a:spLocks noGrp="1"/>
          </p:cNvSpPr>
          <p:nvPr>
            <p:ph type="title"/>
          </p:nvPr>
        </p:nvSpPr>
        <p:spPr/>
        <p:txBody>
          <a:bodyPr/>
          <a:lstStyle/>
          <a:p>
            <a:r>
              <a:rPr lang="en-GB" dirty="0"/>
              <a:t>Value set definition: its metadata</a:t>
            </a:r>
          </a:p>
        </p:txBody>
      </p:sp>
      <p:sp>
        <p:nvSpPr>
          <p:cNvPr id="4" name="Footer Placeholder 3">
            <a:extLst>
              <a:ext uri="{FF2B5EF4-FFF2-40B4-BE49-F238E27FC236}">
                <a16:creationId xmlns:a16="http://schemas.microsoft.com/office/drawing/2014/main" id="{5DAF0278-CB8B-4969-92B0-9CFF15F2C34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C67F9A5-E7D0-4C5B-9886-BE1F9D75D251}"/>
              </a:ext>
            </a:extLst>
          </p:cNvPr>
          <p:cNvSpPr>
            <a:spLocks noGrp="1"/>
          </p:cNvSpPr>
          <p:nvPr>
            <p:ph type="sldNum" sz="quarter" idx="11"/>
          </p:nvPr>
        </p:nvSpPr>
        <p:spPr/>
        <p:txBody>
          <a:bodyPr/>
          <a:lstStyle/>
          <a:p>
            <a:fld id="{6CACE926-AEF5-4BFE-8BD7-24414108CB7B}" type="slidenum">
              <a:rPr lang="en-US" altLang="en-US" smtClean="0"/>
              <a:pPr/>
              <a:t>45</a:t>
            </a:fld>
            <a:endParaRPr lang="en-US" altLang="en-US" dirty="0"/>
          </a:p>
        </p:txBody>
      </p:sp>
      <p:pic>
        <p:nvPicPr>
          <p:cNvPr id="6" name="Picture 5">
            <a:extLst>
              <a:ext uri="{FF2B5EF4-FFF2-40B4-BE49-F238E27FC236}">
                <a16:creationId xmlns:a16="http://schemas.microsoft.com/office/drawing/2014/main" id="{638E3900-B6A2-4159-8173-ACE7C024832D}"/>
              </a:ext>
            </a:extLst>
          </p:cNvPr>
          <p:cNvPicPr>
            <a:picLocks noChangeAspect="1"/>
          </p:cNvPicPr>
          <p:nvPr/>
        </p:nvPicPr>
        <p:blipFill>
          <a:blip r:embed="rId2"/>
          <a:stretch>
            <a:fillRect/>
          </a:stretch>
        </p:blipFill>
        <p:spPr>
          <a:xfrm>
            <a:off x="1338787" y="843975"/>
            <a:ext cx="5991225" cy="3714750"/>
          </a:xfrm>
          <a:prstGeom prst="rect">
            <a:avLst/>
          </a:prstGeom>
        </p:spPr>
      </p:pic>
    </p:spTree>
    <p:extLst>
      <p:ext uri="{BB962C8B-B14F-4D97-AF65-F5344CB8AC3E}">
        <p14:creationId xmlns:p14="http://schemas.microsoft.com/office/powerpoint/2010/main" val="2141262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BC90-4E7F-4139-B1EF-C16E10DA9B22}"/>
              </a:ext>
            </a:extLst>
          </p:cNvPr>
          <p:cNvSpPr>
            <a:spLocks noGrp="1"/>
          </p:cNvSpPr>
          <p:nvPr>
            <p:ph type="title"/>
          </p:nvPr>
        </p:nvSpPr>
        <p:spPr/>
        <p:txBody>
          <a:bodyPr/>
          <a:lstStyle/>
          <a:p>
            <a:r>
              <a:rPr lang="en-GB" dirty="0"/>
              <a:t>Value Set Type</a:t>
            </a:r>
          </a:p>
        </p:txBody>
      </p:sp>
      <p:sp>
        <p:nvSpPr>
          <p:cNvPr id="3" name="Text Placeholder 2">
            <a:extLst>
              <a:ext uri="{FF2B5EF4-FFF2-40B4-BE49-F238E27FC236}">
                <a16:creationId xmlns:a16="http://schemas.microsoft.com/office/drawing/2014/main" id="{F8908695-E129-4C95-939D-3A01015ACED5}"/>
              </a:ext>
            </a:extLst>
          </p:cNvPr>
          <p:cNvSpPr>
            <a:spLocks noGrp="1"/>
          </p:cNvSpPr>
          <p:nvPr>
            <p:ph type="body" sz="quarter" idx="13"/>
          </p:nvPr>
        </p:nvSpPr>
        <p:spPr>
          <a:xfrm>
            <a:off x="614362" y="1216800"/>
            <a:ext cx="8228883" cy="3294144"/>
          </a:xfrm>
        </p:spPr>
        <p:txBody>
          <a:bodyPr/>
          <a:lstStyle/>
          <a:p>
            <a:r>
              <a:rPr lang="en-GB" dirty="0"/>
              <a:t>Computable (</a:t>
            </a:r>
            <a:r>
              <a:rPr lang="en-GB" dirty="0" err="1"/>
              <a:t>intensional</a:t>
            </a:r>
            <a:r>
              <a:rPr lang="en-GB" dirty="0"/>
              <a:t>) – algorithmically defined</a:t>
            </a:r>
          </a:p>
          <a:p>
            <a:pPr lvl="1"/>
            <a:r>
              <a:rPr lang="en-GB" dirty="0"/>
              <a:t>And therefore can be </a:t>
            </a:r>
            <a:r>
              <a:rPr lang="en-GB" b="1" dirty="0"/>
              <a:t>dynamically updated </a:t>
            </a:r>
            <a:r>
              <a:rPr lang="en-GB" dirty="0"/>
              <a:t>– </a:t>
            </a:r>
            <a:r>
              <a:rPr lang="en-GB" i="1" dirty="0"/>
              <a:t>remember terminology exists partly to manage things that change a lot</a:t>
            </a:r>
          </a:p>
          <a:p>
            <a:pPr lvl="1"/>
            <a:r>
              <a:rPr lang="en-GB" dirty="0"/>
              <a:t>Usually requires a terminology server to give the expansion</a:t>
            </a:r>
          </a:p>
          <a:p>
            <a:r>
              <a:rPr lang="en-GB" dirty="0"/>
              <a:t>Enumerated (extensional) – a list that is managed directly (the enumeration </a:t>
            </a:r>
            <a:r>
              <a:rPr lang="en-GB" b="1" dirty="0"/>
              <a:t>is</a:t>
            </a:r>
            <a:r>
              <a:rPr lang="en-GB" dirty="0"/>
              <a:t> the expansion)</a:t>
            </a:r>
          </a:p>
          <a:p>
            <a:pPr lvl="1"/>
            <a:r>
              <a:rPr lang="en-GB" dirty="0"/>
              <a:t>More constrained/controlled, but likely to need maintenance (depending on whether it is “locked” to a code system version)</a:t>
            </a:r>
          </a:p>
        </p:txBody>
      </p:sp>
      <p:sp>
        <p:nvSpPr>
          <p:cNvPr id="4" name="Footer Placeholder 3">
            <a:extLst>
              <a:ext uri="{FF2B5EF4-FFF2-40B4-BE49-F238E27FC236}">
                <a16:creationId xmlns:a16="http://schemas.microsoft.com/office/drawing/2014/main" id="{AE14FE65-1370-40B5-AC35-B32F3378DAE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61C323D-7C03-4AD8-8F29-8823BAEAD737}"/>
              </a:ext>
            </a:extLst>
          </p:cNvPr>
          <p:cNvSpPr>
            <a:spLocks noGrp="1"/>
          </p:cNvSpPr>
          <p:nvPr>
            <p:ph type="sldNum" sz="quarter" idx="11"/>
          </p:nvPr>
        </p:nvSpPr>
        <p:spPr/>
        <p:txBody>
          <a:bodyPr/>
          <a:lstStyle/>
          <a:p>
            <a:fld id="{6CACE926-AEF5-4BFE-8BD7-24414108CB7B}" type="slidenum">
              <a:rPr lang="en-US" altLang="en-US" smtClean="0"/>
              <a:pPr/>
              <a:t>46</a:t>
            </a:fld>
            <a:endParaRPr lang="en-US" altLang="en-US" dirty="0"/>
          </a:p>
        </p:txBody>
      </p:sp>
      <p:grpSp>
        <p:nvGrpSpPr>
          <p:cNvPr id="9" name="Group 8">
            <a:extLst>
              <a:ext uri="{FF2B5EF4-FFF2-40B4-BE49-F238E27FC236}">
                <a16:creationId xmlns:a16="http://schemas.microsoft.com/office/drawing/2014/main" id="{CBFC0288-21B4-4047-839F-6F7126ACD271}"/>
              </a:ext>
            </a:extLst>
          </p:cNvPr>
          <p:cNvGrpSpPr/>
          <p:nvPr/>
        </p:nvGrpSpPr>
        <p:grpSpPr>
          <a:xfrm>
            <a:off x="7023640" y="81075"/>
            <a:ext cx="1954760" cy="1246013"/>
            <a:chOff x="5389240" y="3781875"/>
            <a:chExt cx="1954760" cy="1246013"/>
          </a:xfrm>
        </p:grpSpPr>
        <p:pic>
          <p:nvPicPr>
            <p:cNvPr id="7" name="Picture 6">
              <a:extLst>
                <a:ext uri="{FF2B5EF4-FFF2-40B4-BE49-F238E27FC236}">
                  <a16:creationId xmlns:a16="http://schemas.microsoft.com/office/drawing/2014/main" id="{CA338F9C-819C-4C73-9E56-1FA027488059}"/>
                </a:ext>
              </a:extLst>
            </p:cNvPr>
            <p:cNvPicPr>
              <a:picLocks noChangeAspect="1"/>
            </p:cNvPicPr>
            <p:nvPr/>
          </p:nvPicPr>
          <p:blipFill>
            <a:blip r:embed="rId2"/>
            <a:stretch>
              <a:fillRect/>
            </a:stretch>
          </p:blipFill>
          <p:spPr>
            <a:xfrm>
              <a:off x="5554425" y="3781875"/>
              <a:ext cx="1789575" cy="1246013"/>
            </a:xfrm>
            <a:prstGeom prst="rect">
              <a:avLst/>
            </a:prstGeom>
          </p:spPr>
        </p:pic>
        <p:sp>
          <p:nvSpPr>
            <p:cNvPr id="8" name="Oval 7">
              <a:extLst>
                <a:ext uri="{FF2B5EF4-FFF2-40B4-BE49-F238E27FC236}">
                  <a16:creationId xmlns:a16="http://schemas.microsoft.com/office/drawing/2014/main" id="{52A03CDF-4477-498A-AD31-FCDE06A6FE29}"/>
                </a:ext>
              </a:extLst>
            </p:cNvPr>
            <p:cNvSpPr/>
            <p:nvPr/>
          </p:nvSpPr>
          <p:spPr>
            <a:xfrm>
              <a:off x="5389240" y="4562960"/>
              <a:ext cx="1267463" cy="153228"/>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698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8CD-417D-4F9D-A4EF-34BD30161764}"/>
              </a:ext>
            </a:extLst>
          </p:cNvPr>
          <p:cNvSpPr>
            <a:spLocks noGrp="1"/>
          </p:cNvSpPr>
          <p:nvPr>
            <p:ph type="title"/>
          </p:nvPr>
        </p:nvSpPr>
        <p:spPr/>
        <p:txBody>
          <a:bodyPr/>
          <a:lstStyle/>
          <a:p>
            <a:r>
              <a:rPr lang="en-GB" dirty="0"/>
              <a:t>Value set definition: Content Logical Definition (CLD)</a:t>
            </a:r>
          </a:p>
        </p:txBody>
      </p:sp>
      <p:sp>
        <p:nvSpPr>
          <p:cNvPr id="4" name="Footer Placeholder 3">
            <a:extLst>
              <a:ext uri="{FF2B5EF4-FFF2-40B4-BE49-F238E27FC236}">
                <a16:creationId xmlns:a16="http://schemas.microsoft.com/office/drawing/2014/main" id="{E1B7FD3B-ECC4-4B90-95D7-BDF9E204594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605E4AB-A31A-4486-A245-4BEEA1497AB2}"/>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dirty="0"/>
          </a:p>
        </p:txBody>
      </p:sp>
      <p:pic>
        <p:nvPicPr>
          <p:cNvPr id="6" name="Picture 5">
            <a:extLst>
              <a:ext uri="{FF2B5EF4-FFF2-40B4-BE49-F238E27FC236}">
                <a16:creationId xmlns:a16="http://schemas.microsoft.com/office/drawing/2014/main" id="{A3C17E6C-842B-4EBC-B805-38F27444318A}"/>
              </a:ext>
            </a:extLst>
          </p:cNvPr>
          <p:cNvPicPr>
            <a:picLocks noChangeAspect="1"/>
          </p:cNvPicPr>
          <p:nvPr/>
        </p:nvPicPr>
        <p:blipFill>
          <a:blip r:embed="rId2"/>
          <a:stretch>
            <a:fillRect/>
          </a:stretch>
        </p:blipFill>
        <p:spPr>
          <a:xfrm>
            <a:off x="674288" y="1107750"/>
            <a:ext cx="2824076" cy="2614650"/>
          </a:xfrm>
          <a:prstGeom prst="rect">
            <a:avLst/>
          </a:prstGeom>
        </p:spPr>
      </p:pic>
      <p:pic>
        <p:nvPicPr>
          <p:cNvPr id="7" name="Picture 6">
            <a:extLst>
              <a:ext uri="{FF2B5EF4-FFF2-40B4-BE49-F238E27FC236}">
                <a16:creationId xmlns:a16="http://schemas.microsoft.com/office/drawing/2014/main" id="{3B80B2C4-9AAC-4BAB-BCC1-3206C745E422}"/>
              </a:ext>
            </a:extLst>
          </p:cNvPr>
          <p:cNvPicPr>
            <a:picLocks noChangeAspect="1"/>
          </p:cNvPicPr>
          <p:nvPr/>
        </p:nvPicPr>
        <p:blipFill>
          <a:blip r:embed="rId3"/>
          <a:stretch>
            <a:fillRect/>
          </a:stretch>
        </p:blipFill>
        <p:spPr>
          <a:xfrm>
            <a:off x="4572000" y="1039631"/>
            <a:ext cx="2702437" cy="2750887"/>
          </a:xfrm>
          <a:prstGeom prst="rect">
            <a:avLst/>
          </a:prstGeom>
        </p:spPr>
      </p:pic>
      <p:sp>
        <p:nvSpPr>
          <p:cNvPr id="8" name="TextBox 7">
            <a:extLst>
              <a:ext uri="{FF2B5EF4-FFF2-40B4-BE49-F238E27FC236}">
                <a16:creationId xmlns:a16="http://schemas.microsoft.com/office/drawing/2014/main" id="{5E1CD57A-DEF9-4C5F-9FA5-0573B8417A67}"/>
              </a:ext>
            </a:extLst>
          </p:cNvPr>
          <p:cNvSpPr txBox="1"/>
          <p:nvPr/>
        </p:nvSpPr>
        <p:spPr>
          <a:xfrm>
            <a:off x="548023" y="3863984"/>
            <a:ext cx="8295224" cy="646331"/>
          </a:xfrm>
          <a:prstGeom prst="rect">
            <a:avLst/>
          </a:prstGeom>
          <a:noFill/>
        </p:spPr>
        <p:txBody>
          <a:bodyPr wrap="square" rtlCol="0">
            <a:spAutoFit/>
          </a:bodyPr>
          <a:lstStyle/>
          <a:p>
            <a:r>
              <a:rPr lang="en-GB" dirty="0">
                <a:solidFill>
                  <a:srgbClr val="0070C0"/>
                </a:solidFill>
              </a:rPr>
              <a:t>It’s a whole class to go through this; it’s the full principles of value set definition – so if you are not familiar with it, it would be wise to get familiar with it!</a:t>
            </a:r>
          </a:p>
        </p:txBody>
      </p:sp>
    </p:spTree>
    <p:extLst>
      <p:ext uri="{BB962C8B-B14F-4D97-AF65-F5344CB8AC3E}">
        <p14:creationId xmlns:p14="http://schemas.microsoft.com/office/powerpoint/2010/main" val="2533205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D7A3-6754-49E7-9042-C65C95899652}"/>
              </a:ext>
            </a:extLst>
          </p:cNvPr>
          <p:cNvSpPr>
            <a:spLocks noGrp="1"/>
          </p:cNvSpPr>
          <p:nvPr>
            <p:ph type="title"/>
          </p:nvPr>
        </p:nvSpPr>
        <p:spPr/>
        <p:txBody>
          <a:bodyPr/>
          <a:lstStyle/>
          <a:p>
            <a:r>
              <a:rPr lang="en-GB" dirty="0"/>
              <a:t>Value set identification (in FHIR)</a:t>
            </a:r>
          </a:p>
        </p:txBody>
      </p:sp>
      <p:sp>
        <p:nvSpPr>
          <p:cNvPr id="3" name="Text Placeholder 2">
            <a:extLst>
              <a:ext uri="{FF2B5EF4-FFF2-40B4-BE49-F238E27FC236}">
                <a16:creationId xmlns:a16="http://schemas.microsoft.com/office/drawing/2014/main" id="{FAAD3927-7874-4721-863C-7E1053A99478}"/>
              </a:ext>
            </a:extLst>
          </p:cNvPr>
          <p:cNvSpPr>
            <a:spLocks noGrp="1"/>
          </p:cNvSpPr>
          <p:nvPr>
            <p:ph type="body" sz="quarter" idx="13"/>
          </p:nvPr>
        </p:nvSpPr>
        <p:spPr>
          <a:xfrm>
            <a:off x="614364" y="1095758"/>
            <a:ext cx="8228883" cy="3376051"/>
          </a:xfrm>
        </p:spPr>
        <p:txBody>
          <a:bodyPr/>
          <a:lstStyle/>
          <a:p>
            <a:r>
              <a:rPr lang="en-GB" sz="1600" dirty="0"/>
              <a:t>ValueSet.id: the logical id on the system that “holds” the value set  (present in the Domain Resource)</a:t>
            </a:r>
          </a:p>
          <a:p>
            <a:pPr lvl="1"/>
            <a:r>
              <a:rPr lang="en-GB" sz="1200" dirty="0"/>
              <a:t>this changes as it moves from [terminology] server to [terminology] server (this id, with the server address prepended, is called the 'literal identity' of the resource)</a:t>
            </a:r>
          </a:p>
          <a:p>
            <a:pPr lvl="1"/>
            <a:r>
              <a:rPr lang="en-GB" sz="1200" dirty="0"/>
              <a:t>it is a (local) ID to reference the value set</a:t>
            </a:r>
          </a:p>
          <a:p>
            <a:r>
              <a:rPr lang="en-GB" sz="1600" dirty="0"/>
              <a:t>ValueSet.url: the canonical URL that never changes for this value set - it is the same in every copy. </a:t>
            </a:r>
          </a:p>
          <a:p>
            <a:pPr lvl="1"/>
            <a:r>
              <a:rPr lang="en-GB" sz="1200" dirty="0"/>
              <a:t>this should be a literal URL (a URI) that is the location of the master version of the value set, though this is not always possible</a:t>
            </a:r>
          </a:p>
          <a:p>
            <a:pPr lvl="1"/>
            <a:r>
              <a:rPr lang="en-GB" sz="1200" dirty="0"/>
              <a:t>this is used in the binding syntax (see below)</a:t>
            </a:r>
          </a:p>
          <a:p>
            <a:r>
              <a:rPr lang="en-GB" sz="1600" dirty="0" err="1"/>
              <a:t>ValueSet.identifier</a:t>
            </a:r>
            <a:r>
              <a:rPr lang="en-GB" sz="1600" dirty="0"/>
              <a:t>: Can contain (for example a system/value pair that is used to identify the value set in other contexts (such as an OID in an HL7 v3  specification)</a:t>
            </a:r>
          </a:p>
        </p:txBody>
      </p:sp>
      <p:sp>
        <p:nvSpPr>
          <p:cNvPr id="4" name="Footer Placeholder 3">
            <a:extLst>
              <a:ext uri="{FF2B5EF4-FFF2-40B4-BE49-F238E27FC236}">
                <a16:creationId xmlns:a16="http://schemas.microsoft.com/office/drawing/2014/main" id="{803F8369-003C-453F-9B25-46F7A34DA55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E3D1FE7-A797-4252-852A-530F87B61685}"/>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dirty="0"/>
          </a:p>
        </p:txBody>
      </p:sp>
    </p:spTree>
    <p:extLst>
      <p:ext uri="{BB962C8B-B14F-4D97-AF65-F5344CB8AC3E}">
        <p14:creationId xmlns:p14="http://schemas.microsoft.com/office/powerpoint/2010/main" val="237856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DC19-C0D9-4387-A082-E9E31738EBE9}"/>
              </a:ext>
            </a:extLst>
          </p:cNvPr>
          <p:cNvSpPr>
            <a:spLocks noGrp="1"/>
          </p:cNvSpPr>
          <p:nvPr>
            <p:ph type="title"/>
          </p:nvPr>
        </p:nvSpPr>
        <p:spPr/>
        <p:txBody>
          <a:bodyPr/>
          <a:lstStyle/>
          <a:p>
            <a:r>
              <a:rPr lang="en-GB" dirty="0"/>
              <a:t>The FHIR Value set resource</a:t>
            </a:r>
          </a:p>
        </p:txBody>
      </p:sp>
      <p:sp>
        <p:nvSpPr>
          <p:cNvPr id="3" name="Text Placeholder 2">
            <a:extLst>
              <a:ext uri="{FF2B5EF4-FFF2-40B4-BE49-F238E27FC236}">
                <a16:creationId xmlns:a16="http://schemas.microsoft.com/office/drawing/2014/main" id="{D6327043-3A34-42C7-9206-841A13FB18B6}"/>
              </a:ext>
            </a:extLst>
          </p:cNvPr>
          <p:cNvSpPr>
            <a:spLocks noGrp="1"/>
          </p:cNvSpPr>
          <p:nvPr>
            <p:ph type="body" sz="quarter" idx="13"/>
          </p:nvPr>
        </p:nvSpPr>
        <p:spPr>
          <a:xfrm>
            <a:off x="614362" y="1134893"/>
            <a:ext cx="8228883" cy="470707"/>
          </a:xfrm>
        </p:spPr>
        <p:txBody>
          <a:bodyPr/>
          <a:lstStyle/>
          <a:p>
            <a:r>
              <a:rPr lang="en-GB" dirty="0"/>
              <a:t>A complex resource based on the CLD:</a:t>
            </a:r>
          </a:p>
        </p:txBody>
      </p:sp>
      <p:sp>
        <p:nvSpPr>
          <p:cNvPr id="4" name="Footer Placeholder 3">
            <a:extLst>
              <a:ext uri="{FF2B5EF4-FFF2-40B4-BE49-F238E27FC236}">
                <a16:creationId xmlns:a16="http://schemas.microsoft.com/office/drawing/2014/main" id="{D0A792B2-1D8D-49B0-AE14-14C2864E7E4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5D729D7-CCAB-4DB6-807C-0765122693D5}"/>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dirty="0"/>
          </a:p>
        </p:txBody>
      </p:sp>
      <p:pic>
        <p:nvPicPr>
          <p:cNvPr id="6" name="Picture 5">
            <a:extLst>
              <a:ext uri="{FF2B5EF4-FFF2-40B4-BE49-F238E27FC236}">
                <a16:creationId xmlns:a16="http://schemas.microsoft.com/office/drawing/2014/main" id="{B4468850-2CCB-404F-AB71-C9D23B8B5CEC}"/>
              </a:ext>
            </a:extLst>
          </p:cNvPr>
          <p:cNvPicPr>
            <a:picLocks noChangeAspect="1"/>
          </p:cNvPicPr>
          <p:nvPr/>
        </p:nvPicPr>
        <p:blipFill>
          <a:blip r:embed="rId2"/>
          <a:stretch>
            <a:fillRect/>
          </a:stretch>
        </p:blipFill>
        <p:spPr>
          <a:xfrm>
            <a:off x="863969" y="1605599"/>
            <a:ext cx="3708031" cy="2933443"/>
          </a:xfrm>
          <a:prstGeom prst="rect">
            <a:avLst/>
          </a:prstGeom>
        </p:spPr>
      </p:pic>
      <p:sp>
        <p:nvSpPr>
          <p:cNvPr id="7" name="TextBox 6">
            <a:extLst>
              <a:ext uri="{FF2B5EF4-FFF2-40B4-BE49-F238E27FC236}">
                <a16:creationId xmlns:a16="http://schemas.microsoft.com/office/drawing/2014/main" id="{04D0D299-CE95-4C2C-A5E6-A6266BAF02F4}"/>
              </a:ext>
            </a:extLst>
          </p:cNvPr>
          <p:cNvSpPr txBox="1"/>
          <p:nvPr/>
        </p:nvSpPr>
        <p:spPr>
          <a:xfrm>
            <a:off x="5486400" y="2030400"/>
            <a:ext cx="2923200" cy="1754326"/>
          </a:xfrm>
          <a:prstGeom prst="rect">
            <a:avLst/>
          </a:prstGeom>
          <a:noFill/>
        </p:spPr>
        <p:txBody>
          <a:bodyPr wrap="square" rtlCol="0">
            <a:spAutoFit/>
          </a:bodyPr>
          <a:lstStyle/>
          <a:p>
            <a:r>
              <a:rPr lang="en-GB" dirty="0"/>
              <a:t>Not likely to be used in written IGs in this format, but would be used to make the value set definition communicable using a FHIR resource</a:t>
            </a:r>
          </a:p>
        </p:txBody>
      </p:sp>
    </p:spTree>
    <p:extLst>
      <p:ext uri="{BB962C8B-B14F-4D97-AF65-F5344CB8AC3E}">
        <p14:creationId xmlns:p14="http://schemas.microsoft.com/office/powerpoint/2010/main" val="264681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0010-1028-483B-8BD4-A8038E7940D1}"/>
              </a:ext>
            </a:extLst>
          </p:cNvPr>
          <p:cNvSpPr>
            <a:spLocks noGrp="1"/>
          </p:cNvSpPr>
          <p:nvPr>
            <p:ph type="title"/>
          </p:nvPr>
        </p:nvSpPr>
        <p:spPr/>
        <p:txBody>
          <a:bodyPr/>
          <a:lstStyle/>
          <a:p>
            <a:r>
              <a:rPr lang="en-GB" dirty="0"/>
              <a:t>Learning….</a:t>
            </a:r>
          </a:p>
        </p:txBody>
      </p:sp>
      <p:sp>
        <p:nvSpPr>
          <p:cNvPr id="4" name="Footer Placeholder 3">
            <a:extLst>
              <a:ext uri="{FF2B5EF4-FFF2-40B4-BE49-F238E27FC236}">
                <a16:creationId xmlns:a16="http://schemas.microsoft.com/office/drawing/2014/main" id="{1C916741-12DA-4C68-AB0E-72C655F7D7F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2512AC9-47B7-4E9E-AE39-014E6E2134BA}"/>
              </a:ext>
            </a:extLst>
          </p:cNvPr>
          <p:cNvSpPr>
            <a:spLocks noGrp="1"/>
          </p:cNvSpPr>
          <p:nvPr>
            <p:ph type="sldNum" sz="quarter" idx="11"/>
          </p:nvPr>
        </p:nvSpPr>
        <p:spPr/>
        <p:txBody>
          <a:bodyPr/>
          <a:lstStyle/>
          <a:p>
            <a:fld id="{6CACE926-AEF5-4BFE-8BD7-24414108CB7B}" type="slidenum">
              <a:rPr lang="en-US" altLang="en-US" smtClean="0"/>
              <a:pPr/>
              <a:t>5</a:t>
            </a:fld>
            <a:endParaRPr lang="en-US" altLang="en-US" dirty="0"/>
          </a:p>
        </p:txBody>
      </p:sp>
      <p:sp>
        <p:nvSpPr>
          <p:cNvPr id="6" name="Content Placeholder 6">
            <a:extLst>
              <a:ext uri="{FF2B5EF4-FFF2-40B4-BE49-F238E27FC236}">
                <a16:creationId xmlns:a16="http://schemas.microsoft.com/office/drawing/2014/main" id="{D8F1C3A0-9368-4992-B183-9C19A979038D}"/>
              </a:ext>
            </a:extLst>
          </p:cNvPr>
          <p:cNvSpPr txBox="1">
            <a:spLocks/>
          </p:cNvSpPr>
          <p:nvPr/>
        </p:nvSpPr>
        <p:spPr>
          <a:xfrm>
            <a:off x="143932" y="981076"/>
            <a:ext cx="4428067" cy="1987096"/>
          </a:xfrm>
          <a:prstGeom prst="rect">
            <a:avLst/>
          </a:prstGeom>
        </p:spPr>
        <p:txBody>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400" dirty="0"/>
              <a:t>Skills Framework for the Information Age Foundation (SFIA)</a:t>
            </a:r>
          </a:p>
          <a:p>
            <a:pPr marL="742950" lvl="2" indent="-342900"/>
            <a:r>
              <a:rPr lang="en-AU" sz="1100" dirty="0"/>
              <a:t>Used in IT recruitment and planning</a:t>
            </a:r>
          </a:p>
          <a:p>
            <a:r>
              <a:rPr lang="en-AU" sz="1400" dirty="0"/>
              <a:t>Has “professional skills” organised in 6 categories</a:t>
            </a:r>
          </a:p>
          <a:p>
            <a:r>
              <a:rPr lang="en-AU" sz="1400" dirty="0"/>
              <a:t>Each skill has 7 levels of attainment </a:t>
            </a:r>
          </a:p>
          <a:p>
            <a:r>
              <a:rPr lang="en-AU" sz="1400" dirty="0"/>
              <a:t>Also has “behavioural skills” </a:t>
            </a:r>
          </a:p>
          <a:p>
            <a:r>
              <a:rPr lang="en-AU" sz="1400" dirty="0"/>
              <a:t>Put all of this into a matrix to give a “professional profile” (e.g. “business analyst” or “information architect”)</a:t>
            </a:r>
            <a:endParaRPr lang="en-GB" dirty="0"/>
          </a:p>
          <a:p>
            <a:pPr lvl="1"/>
            <a:endParaRPr lang="en-GB" dirty="0"/>
          </a:p>
        </p:txBody>
      </p:sp>
      <p:pic>
        <p:nvPicPr>
          <p:cNvPr id="11" name="Picture 2">
            <a:extLst>
              <a:ext uri="{FF2B5EF4-FFF2-40B4-BE49-F238E27FC236}">
                <a16:creationId xmlns:a16="http://schemas.microsoft.com/office/drawing/2014/main" id="{05B7878D-DFE8-4CC3-B977-C90636AF2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713" y="3140220"/>
            <a:ext cx="1120576" cy="1480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a:extLst>
              <a:ext uri="{FF2B5EF4-FFF2-40B4-BE49-F238E27FC236}">
                <a16:creationId xmlns:a16="http://schemas.microsoft.com/office/drawing/2014/main" id="{F220563E-27E2-4617-9254-7CC888E8F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1" y="3062370"/>
            <a:ext cx="1069108" cy="1558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ontent Placeholder 7">
            <a:extLst>
              <a:ext uri="{FF2B5EF4-FFF2-40B4-BE49-F238E27FC236}">
                <a16:creationId xmlns:a16="http://schemas.microsoft.com/office/drawing/2014/main" id="{41885EF3-EB07-409A-BDB9-808C719B2FEE}"/>
              </a:ext>
            </a:extLst>
          </p:cNvPr>
          <p:cNvSpPr txBox="1">
            <a:spLocks/>
          </p:cNvSpPr>
          <p:nvPr/>
        </p:nvSpPr>
        <p:spPr>
          <a:xfrm>
            <a:off x="4622800" y="698047"/>
            <a:ext cx="4036994" cy="963840"/>
          </a:xfrm>
          <a:prstGeom prst="rect">
            <a:avLst/>
          </a:prstGeom>
        </p:spPr>
        <p:txBody>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400" dirty="0"/>
              <a:t>Bloom’s Taxonomy of Education Objectives</a:t>
            </a:r>
          </a:p>
          <a:p>
            <a:pPr marL="742950" lvl="2" indent="-342900"/>
            <a:r>
              <a:rPr lang="en-AU" sz="1100" dirty="0"/>
              <a:t>Verbs used to describe the levels of tasks an individual at a given level of competency is able to perform:</a:t>
            </a:r>
            <a:endParaRPr lang="en-GB" sz="1100" dirty="0"/>
          </a:p>
          <a:p>
            <a:pPr marL="0" indent="0">
              <a:buFont typeface="Arial" panose="020B0604020202020204" pitchFamily="34" charset="0"/>
              <a:buNone/>
            </a:pPr>
            <a:endParaRPr lang="en-GB" sz="1400" dirty="0"/>
          </a:p>
        </p:txBody>
      </p:sp>
      <p:graphicFrame>
        <p:nvGraphicFramePr>
          <p:cNvPr id="16" name="Table 15">
            <a:extLst>
              <a:ext uri="{FF2B5EF4-FFF2-40B4-BE49-F238E27FC236}">
                <a16:creationId xmlns:a16="http://schemas.microsoft.com/office/drawing/2014/main" id="{EADBA7DE-9D6A-4586-BF3F-4D90F86BEF9F}"/>
              </a:ext>
            </a:extLst>
          </p:cNvPr>
          <p:cNvGraphicFramePr>
            <a:graphicFrameLocks noGrp="1"/>
          </p:cNvGraphicFramePr>
          <p:nvPr>
            <p:extLst>
              <p:ext uri="{D42A27DB-BD31-4B8C-83A1-F6EECF244321}">
                <p14:modId xmlns:p14="http://schemas.microsoft.com/office/powerpoint/2010/main" val="2525144444"/>
              </p:ext>
            </p:extLst>
          </p:nvPr>
        </p:nvGraphicFramePr>
        <p:xfrm>
          <a:off x="4728447" y="1629249"/>
          <a:ext cx="4197006" cy="2532742"/>
        </p:xfrm>
        <a:graphic>
          <a:graphicData uri="http://schemas.openxmlformats.org/drawingml/2006/table">
            <a:tbl>
              <a:tblPr firstRow="1" bandRow="1">
                <a:tableStyleId>{5940675A-B579-460E-94D1-54222C63F5DA}</a:tableStyleId>
              </a:tblPr>
              <a:tblGrid>
                <a:gridCol w="997438">
                  <a:extLst>
                    <a:ext uri="{9D8B030D-6E8A-4147-A177-3AD203B41FA5}">
                      <a16:colId xmlns:a16="http://schemas.microsoft.com/office/drawing/2014/main" val="3902709510"/>
                    </a:ext>
                  </a:extLst>
                </a:gridCol>
                <a:gridCol w="3199568">
                  <a:extLst>
                    <a:ext uri="{9D8B030D-6E8A-4147-A177-3AD203B41FA5}">
                      <a16:colId xmlns:a16="http://schemas.microsoft.com/office/drawing/2014/main" val="395783973"/>
                    </a:ext>
                  </a:extLst>
                </a:gridCol>
              </a:tblGrid>
              <a:tr h="413656">
                <a:tc>
                  <a:txBody>
                    <a:bodyPr/>
                    <a:lstStyle/>
                    <a:p>
                      <a:r>
                        <a:rPr lang="en-AU" sz="900" b="0" dirty="0">
                          <a:effectLst/>
                        </a:rPr>
                        <a:t>Knowledge</a:t>
                      </a:r>
                      <a:endParaRPr lang="en-GB" sz="900" b="0" dirty="0"/>
                    </a:p>
                  </a:txBody>
                  <a:tcPr/>
                </a:tc>
                <a:tc>
                  <a:txBody>
                    <a:bodyPr/>
                    <a:lstStyle/>
                    <a:p>
                      <a:r>
                        <a:rPr lang="en-AU" sz="800" b="0" dirty="0">
                          <a:effectLst/>
                        </a:rPr>
                        <a:t>Arrange, define, duplicate, label, list, memorize, name, order, recognize, relate, recall, repeat, and reproduce state</a:t>
                      </a:r>
                      <a:endParaRPr lang="en-GB" sz="800" b="0" dirty="0"/>
                    </a:p>
                  </a:txBody>
                  <a:tcPr/>
                </a:tc>
                <a:extLst>
                  <a:ext uri="{0D108BD9-81ED-4DB2-BD59-A6C34878D82A}">
                    <a16:rowId xmlns:a16="http://schemas.microsoft.com/office/drawing/2014/main" val="3933150426"/>
                  </a:ext>
                </a:extLst>
              </a:tr>
              <a:tr h="377371">
                <a:tc>
                  <a:txBody>
                    <a:bodyPr/>
                    <a:lstStyle/>
                    <a:p>
                      <a:pPr marL="0" algn="l" defTabSz="914400" rtl="0" eaLnBrk="1" latinLnBrk="0" hangingPunct="1"/>
                      <a:r>
                        <a:rPr lang="en-AU" sz="900" b="0" kern="1200" dirty="0">
                          <a:solidFill>
                            <a:schemeClr val="tx1"/>
                          </a:solidFill>
                          <a:effectLst/>
                          <a:latin typeface="+mn-lt"/>
                          <a:ea typeface="+mn-ea"/>
                          <a:cs typeface="+mn-cs"/>
                        </a:rPr>
                        <a:t>Comprehension</a:t>
                      </a:r>
                      <a:endParaRPr lang="en-GB" sz="9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 b="0" dirty="0">
                          <a:effectLst/>
                        </a:rPr>
                        <a:t>Classify, describe, discuss, explain, express, identify, indicate, locate, report, restate, review, select, translate, understand</a:t>
                      </a:r>
                      <a:endParaRPr lang="en-GB" sz="800" b="0" dirty="0">
                        <a:effectLst/>
                        <a:latin typeface="Calibri"/>
                        <a:ea typeface="Calibri"/>
                        <a:cs typeface="Times New Roman"/>
                      </a:endParaRPr>
                    </a:p>
                  </a:txBody>
                  <a:tcPr/>
                </a:tc>
                <a:extLst>
                  <a:ext uri="{0D108BD9-81ED-4DB2-BD59-A6C34878D82A}">
                    <a16:rowId xmlns:a16="http://schemas.microsoft.com/office/drawing/2014/main" val="1738226545"/>
                  </a:ext>
                </a:extLst>
              </a:tr>
              <a:tr h="370115">
                <a:tc>
                  <a:txBody>
                    <a:bodyPr/>
                    <a:lstStyle/>
                    <a:p>
                      <a:pPr marL="0" algn="l" defTabSz="914400" rtl="0" eaLnBrk="1" latinLnBrk="0" hangingPunct="1"/>
                      <a:r>
                        <a:rPr lang="en-AU" sz="900" b="0" kern="1200" dirty="0">
                          <a:solidFill>
                            <a:schemeClr val="tx1"/>
                          </a:solidFill>
                          <a:effectLst/>
                          <a:latin typeface="+mn-lt"/>
                          <a:ea typeface="+mn-ea"/>
                          <a:cs typeface="+mn-cs"/>
                        </a:rPr>
                        <a:t>Application</a:t>
                      </a:r>
                      <a:endParaRPr lang="en-GB" sz="9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 b="0" dirty="0">
                          <a:effectLst/>
                        </a:rPr>
                        <a:t>Apply, choose, demonstrate, dramatize, employ, illustrate, interpret, operate, practice, schedule, sketch, solve, use, write</a:t>
                      </a:r>
                      <a:endParaRPr lang="en-GB" sz="800" b="0" dirty="0">
                        <a:effectLst/>
                        <a:latin typeface="Calibri"/>
                        <a:ea typeface="Calibri"/>
                        <a:cs typeface="Times New Roman"/>
                      </a:endParaRPr>
                    </a:p>
                  </a:txBody>
                  <a:tcPr/>
                </a:tc>
                <a:extLst>
                  <a:ext uri="{0D108BD9-81ED-4DB2-BD59-A6C34878D82A}">
                    <a16:rowId xmlns:a16="http://schemas.microsoft.com/office/drawing/2014/main" val="4200526749"/>
                  </a:ext>
                </a:extLst>
              </a:tr>
              <a:tr h="457200">
                <a:tc>
                  <a:txBody>
                    <a:bodyPr/>
                    <a:lstStyle/>
                    <a:p>
                      <a:pPr marL="0" algn="l" defTabSz="914400" rtl="0" eaLnBrk="1" latinLnBrk="0" hangingPunct="1"/>
                      <a:r>
                        <a:rPr lang="en-AU" sz="900" b="0" kern="1200" dirty="0">
                          <a:solidFill>
                            <a:schemeClr val="tx1"/>
                          </a:solidFill>
                          <a:effectLst/>
                          <a:latin typeface="+mn-lt"/>
                          <a:ea typeface="+mn-ea"/>
                          <a:cs typeface="+mn-cs"/>
                        </a:rPr>
                        <a:t>Analysis</a:t>
                      </a:r>
                      <a:endParaRPr lang="en-GB" sz="9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 b="0" dirty="0">
                          <a:effectLst/>
                        </a:rPr>
                        <a:t>Analyse, appraise, calculate, categorize, compare, contrast, criticize, differentiate, discriminate, distinguish, examine, experiment, question, and test</a:t>
                      </a:r>
                      <a:endParaRPr lang="en-GB" sz="800" b="0" dirty="0">
                        <a:effectLst/>
                        <a:latin typeface="Calibri"/>
                        <a:ea typeface="Calibri"/>
                        <a:cs typeface="Times New Roman"/>
                      </a:endParaRPr>
                    </a:p>
                  </a:txBody>
                  <a:tcPr/>
                </a:tc>
                <a:extLst>
                  <a:ext uri="{0D108BD9-81ED-4DB2-BD59-A6C34878D82A}">
                    <a16:rowId xmlns:a16="http://schemas.microsoft.com/office/drawing/2014/main" val="43656564"/>
                  </a:ext>
                </a:extLst>
              </a:tr>
              <a:tr h="449942">
                <a:tc>
                  <a:txBody>
                    <a:bodyPr/>
                    <a:lstStyle/>
                    <a:p>
                      <a:pPr marL="0" algn="l" defTabSz="914400" rtl="0" eaLnBrk="1" latinLnBrk="0" hangingPunct="1"/>
                      <a:r>
                        <a:rPr lang="en-AU" sz="900" b="0" kern="1200" dirty="0">
                          <a:solidFill>
                            <a:schemeClr val="tx1"/>
                          </a:solidFill>
                          <a:effectLst/>
                          <a:latin typeface="+mn-lt"/>
                          <a:ea typeface="+mn-ea"/>
                          <a:cs typeface="+mn-cs"/>
                        </a:rPr>
                        <a:t>Synthesis</a:t>
                      </a:r>
                      <a:endParaRPr lang="en-GB" sz="900" b="0" kern="1200" dirty="0">
                        <a:solidFill>
                          <a:schemeClr val="tx1"/>
                        </a:solidFill>
                        <a:effectLst/>
                        <a:latin typeface="+mn-lt"/>
                        <a:ea typeface="+mn-ea"/>
                        <a:cs typeface="+mn-cs"/>
                      </a:endParaRPr>
                    </a:p>
                  </a:txBody>
                  <a:tcPr/>
                </a:tc>
                <a:tc>
                  <a:txBody>
                    <a:bodyPr/>
                    <a:lstStyle/>
                    <a:p>
                      <a:r>
                        <a:rPr lang="en-AU" sz="800" b="0" dirty="0">
                          <a:effectLst/>
                        </a:rPr>
                        <a:t>Arrange, assemble, collect, compose, construct, create, design, develop, formulate, manage, organize, plan, prepare, propose, set up, and write</a:t>
                      </a:r>
                      <a:endParaRPr lang="en-GB" sz="800" b="0" dirty="0"/>
                    </a:p>
                  </a:txBody>
                  <a:tcPr/>
                </a:tc>
                <a:extLst>
                  <a:ext uri="{0D108BD9-81ED-4DB2-BD59-A6C34878D82A}">
                    <a16:rowId xmlns:a16="http://schemas.microsoft.com/office/drawing/2014/main" val="2826835387"/>
                  </a:ext>
                </a:extLst>
              </a:tr>
              <a:tr h="317137">
                <a:tc>
                  <a:txBody>
                    <a:bodyPr/>
                    <a:lstStyle/>
                    <a:p>
                      <a:pPr marL="0" algn="l" defTabSz="914400" rtl="0" eaLnBrk="1" latinLnBrk="0" hangingPunct="1"/>
                      <a:r>
                        <a:rPr lang="en-AU" sz="900" b="0" kern="1200" dirty="0">
                          <a:solidFill>
                            <a:schemeClr val="tx1"/>
                          </a:solidFill>
                          <a:effectLst/>
                          <a:latin typeface="+mn-lt"/>
                          <a:ea typeface="+mn-ea"/>
                          <a:cs typeface="+mn-cs"/>
                        </a:rPr>
                        <a:t>Evaluation</a:t>
                      </a:r>
                      <a:endParaRPr lang="en-GB" sz="9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 b="0" kern="1200" dirty="0">
                          <a:solidFill>
                            <a:schemeClr val="tx1"/>
                          </a:solidFill>
                          <a:effectLst/>
                          <a:latin typeface="+mn-lt"/>
                          <a:ea typeface="+mn-ea"/>
                          <a:cs typeface="+mn-cs"/>
                        </a:rPr>
                        <a:t>Appraise, argue, assess, attach, choose compare, defend estimate, judge, predict, rate, score, select, support, value, evaluate</a:t>
                      </a:r>
                      <a:endParaRPr lang="en-GB" sz="800" b="0" kern="1200" dirty="0">
                        <a:solidFill>
                          <a:schemeClr val="tx1"/>
                        </a:solidFill>
                        <a:effectLst/>
                        <a:latin typeface="+mn-lt"/>
                        <a:ea typeface="+mn-ea"/>
                        <a:cs typeface="+mn-cs"/>
                      </a:endParaRPr>
                    </a:p>
                  </a:txBody>
                  <a:tcPr/>
                </a:tc>
                <a:extLst>
                  <a:ext uri="{0D108BD9-81ED-4DB2-BD59-A6C34878D82A}">
                    <a16:rowId xmlns:a16="http://schemas.microsoft.com/office/drawing/2014/main" val="419898949"/>
                  </a:ext>
                </a:extLst>
              </a:tr>
            </a:tbl>
          </a:graphicData>
        </a:graphic>
      </p:graphicFrame>
    </p:spTree>
    <p:extLst>
      <p:ext uri="{BB962C8B-B14F-4D97-AF65-F5344CB8AC3E}">
        <p14:creationId xmlns:p14="http://schemas.microsoft.com/office/powerpoint/2010/main" val="3210835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D4F8-8AC4-4529-870D-45134023FF54}"/>
              </a:ext>
            </a:extLst>
          </p:cNvPr>
          <p:cNvSpPr>
            <a:spLocks noGrp="1"/>
          </p:cNvSpPr>
          <p:nvPr>
            <p:ph type="title"/>
          </p:nvPr>
        </p:nvSpPr>
        <p:spPr/>
        <p:txBody>
          <a:bodyPr/>
          <a:lstStyle/>
          <a:p>
            <a:r>
              <a:rPr lang="en-GB" dirty="0"/>
              <a:t>FHIR Value set expansion</a:t>
            </a:r>
          </a:p>
        </p:txBody>
      </p:sp>
      <p:sp>
        <p:nvSpPr>
          <p:cNvPr id="3" name="Text Placeholder 2">
            <a:extLst>
              <a:ext uri="{FF2B5EF4-FFF2-40B4-BE49-F238E27FC236}">
                <a16:creationId xmlns:a16="http://schemas.microsoft.com/office/drawing/2014/main" id="{47A7ACC7-16FA-41F8-ACEC-D3110E33FCF7}"/>
              </a:ext>
            </a:extLst>
          </p:cNvPr>
          <p:cNvSpPr>
            <a:spLocks noGrp="1"/>
          </p:cNvSpPr>
          <p:nvPr>
            <p:ph type="body" sz="quarter" idx="13"/>
          </p:nvPr>
        </p:nvSpPr>
        <p:spPr>
          <a:xfrm>
            <a:off x="614363" y="1134893"/>
            <a:ext cx="4828837" cy="3376051"/>
          </a:xfrm>
        </p:spPr>
        <p:txBody>
          <a:bodyPr/>
          <a:lstStyle/>
          <a:p>
            <a:r>
              <a:rPr lang="en-GB" dirty="0"/>
              <a:t>Can be given in the </a:t>
            </a:r>
            <a:r>
              <a:rPr lang="en-GB" dirty="0" err="1"/>
              <a:t>ValueSet</a:t>
            </a:r>
            <a:r>
              <a:rPr lang="en-GB" dirty="0"/>
              <a:t> Resource using the </a:t>
            </a:r>
            <a:r>
              <a:rPr lang="en-GB" dirty="0" err="1"/>
              <a:t>ValueSet.expansion.identifier</a:t>
            </a:r>
            <a:endParaRPr lang="en-GB" dirty="0"/>
          </a:p>
          <a:p>
            <a:r>
              <a:rPr lang="en-GB" dirty="0"/>
              <a:t>Primarily for use by terminology servers etc.</a:t>
            </a:r>
          </a:p>
        </p:txBody>
      </p:sp>
      <p:sp>
        <p:nvSpPr>
          <p:cNvPr id="4" name="Footer Placeholder 3">
            <a:extLst>
              <a:ext uri="{FF2B5EF4-FFF2-40B4-BE49-F238E27FC236}">
                <a16:creationId xmlns:a16="http://schemas.microsoft.com/office/drawing/2014/main" id="{E4967EA2-D206-48FC-8D16-4F3B99DF122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FFED982-F924-4A1A-A19A-3EED6A7C5142}"/>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dirty="0"/>
          </a:p>
        </p:txBody>
      </p:sp>
      <p:pic>
        <p:nvPicPr>
          <p:cNvPr id="7" name="Picture 6">
            <a:extLst>
              <a:ext uri="{FF2B5EF4-FFF2-40B4-BE49-F238E27FC236}">
                <a16:creationId xmlns:a16="http://schemas.microsoft.com/office/drawing/2014/main" id="{B5CF79B4-A3C1-40D7-9BC0-A0E1D6BB45B8}"/>
              </a:ext>
            </a:extLst>
          </p:cNvPr>
          <p:cNvPicPr>
            <a:picLocks noChangeAspect="1"/>
          </p:cNvPicPr>
          <p:nvPr/>
        </p:nvPicPr>
        <p:blipFill>
          <a:blip r:embed="rId2"/>
          <a:stretch>
            <a:fillRect/>
          </a:stretch>
        </p:blipFill>
        <p:spPr>
          <a:xfrm>
            <a:off x="5369188" y="1212196"/>
            <a:ext cx="3160449" cy="2719108"/>
          </a:xfrm>
          <a:prstGeom prst="rect">
            <a:avLst/>
          </a:prstGeom>
        </p:spPr>
      </p:pic>
    </p:spTree>
    <p:extLst>
      <p:ext uri="{BB962C8B-B14F-4D97-AF65-F5344CB8AC3E}">
        <p14:creationId xmlns:p14="http://schemas.microsoft.com/office/powerpoint/2010/main" val="3198527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490509-E74D-4F6C-B6E0-065319222BD9}"/>
              </a:ext>
            </a:extLst>
          </p:cNvPr>
          <p:cNvSpPr>
            <a:spLocks noGrp="1"/>
          </p:cNvSpPr>
          <p:nvPr>
            <p:ph type="title"/>
          </p:nvPr>
        </p:nvSpPr>
        <p:spPr/>
        <p:txBody>
          <a:bodyPr/>
          <a:lstStyle/>
          <a:p>
            <a:r>
              <a:rPr lang="en-GB" dirty="0"/>
              <a:t>USING TERMINOLOGY IN FHIR</a:t>
            </a:r>
          </a:p>
        </p:txBody>
      </p:sp>
      <p:sp>
        <p:nvSpPr>
          <p:cNvPr id="4" name="Footer Placeholder 3">
            <a:extLst>
              <a:ext uri="{FF2B5EF4-FFF2-40B4-BE49-F238E27FC236}">
                <a16:creationId xmlns:a16="http://schemas.microsoft.com/office/drawing/2014/main" id="{C8166FD9-94E0-42F3-88FE-46719656311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FDB22BB-BCAE-47C7-949D-E78F050B11D2}"/>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dirty="0"/>
          </a:p>
        </p:txBody>
      </p:sp>
    </p:spTree>
    <p:extLst>
      <p:ext uri="{BB962C8B-B14F-4D97-AF65-F5344CB8AC3E}">
        <p14:creationId xmlns:p14="http://schemas.microsoft.com/office/powerpoint/2010/main" val="2929465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B8D269-8EB0-4F29-BDFE-1628095D437E}"/>
              </a:ext>
            </a:extLst>
          </p:cNvPr>
          <p:cNvSpPr>
            <a:spLocks noGrp="1"/>
          </p:cNvSpPr>
          <p:nvPr>
            <p:ph type="title"/>
          </p:nvPr>
        </p:nvSpPr>
        <p:spPr/>
        <p:txBody>
          <a:bodyPr/>
          <a:lstStyle/>
          <a:p>
            <a:r>
              <a:rPr lang="en-GB" dirty="0"/>
              <a:t>FHIR Terminology Use</a:t>
            </a:r>
          </a:p>
        </p:txBody>
      </p:sp>
      <p:sp>
        <p:nvSpPr>
          <p:cNvPr id="3" name="Footer Placeholder 2">
            <a:extLst>
              <a:ext uri="{FF2B5EF4-FFF2-40B4-BE49-F238E27FC236}">
                <a16:creationId xmlns:a16="http://schemas.microsoft.com/office/drawing/2014/main" id="{4E3B5D1B-BC30-4525-BA60-FE62CC3094D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942B9D6-EC50-4D82-A356-70C1F741DFBF}"/>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dirty="0"/>
          </a:p>
        </p:txBody>
      </p:sp>
      <p:pic>
        <p:nvPicPr>
          <p:cNvPr id="7" name="Picture 6">
            <a:extLst>
              <a:ext uri="{FF2B5EF4-FFF2-40B4-BE49-F238E27FC236}">
                <a16:creationId xmlns:a16="http://schemas.microsoft.com/office/drawing/2014/main" id="{6B7EC48F-A9E9-4DDE-B8DB-8D679C11B405}"/>
              </a:ext>
            </a:extLst>
          </p:cNvPr>
          <p:cNvPicPr>
            <a:picLocks noChangeAspect="1"/>
          </p:cNvPicPr>
          <p:nvPr/>
        </p:nvPicPr>
        <p:blipFill>
          <a:blip r:embed="rId2"/>
          <a:stretch>
            <a:fillRect/>
          </a:stretch>
        </p:blipFill>
        <p:spPr>
          <a:xfrm>
            <a:off x="769152" y="1212266"/>
            <a:ext cx="6893710" cy="3455030"/>
          </a:xfrm>
          <a:prstGeom prst="rect">
            <a:avLst/>
          </a:prstGeom>
        </p:spPr>
      </p:pic>
      <p:sp>
        <p:nvSpPr>
          <p:cNvPr id="8" name="TextBox 7">
            <a:extLst>
              <a:ext uri="{FF2B5EF4-FFF2-40B4-BE49-F238E27FC236}">
                <a16:creationId xmlns:a16="http://schemas.microsoft.com/office/drawing/2014/main" id="{CB1D49F6-3169-4555-B2A1-3E69354C6BD5}"/>
              </a:ext>
            </a:extLst>
          </p:cNvPr>
          <p:cNvSpPr txBox="1"/>
          <p:nvPr/>
        </p:nvSpPr>
        <p:spPr>
          <a:xfrm>
            <a:off x="2743200" y="2170341"/>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
        <p:nvSpPr>
          <p:cNvPr id="9" name="TextBox 8">
            <a:extLst>
              <a:ext uri="{FF2B5EF4-FFF2-40B4-BE49-F238E27FC236}">
                <a16:creationId xmlns:a16="http://schemas.microsoft.com/office/drawing/2014/main" id="{E7ECBBC5-FD86-4FEF-9A98-040121B617B2}"/>
              </a:ext>
            </a:extLst>
          </p:cNvPr>
          <p:cNvSpPr txBox="1"/>
          <p:nvPr/>
        </p:nvSpPr>
        <p:spPr>
          <a:xfrm>
            <a:off x="1027044" y="2322741"/>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
        <p:nvSpPr>
          <p:cNvPr id="10" name="TextBox 9">
            <a:extLst>
              <a:ext uri="{FF2B5EF4-FFF2-40B4-BE49-F238E27FC236}">
                <a16:creationId xmlns:a16="http://schemas.microsoft.com/office/drawing/2014/main" id="{2AB2FFEC-20D1-4069-95BF-0C5F1E325E77}"/>
              </a:ext>
            </a:extLst>
          </p:cNvPr>
          <p:cNvSpPr txBox="1"/>
          <p:nvPr/>
        </p:nvSpPr>
        <p:spPr>
          <a:xfrm>
            <a:off x="5240709" y="2170340"/>
            <a:ext cx="523461" cy="769441"/>
          </a:xfrm>
          <a:prstGeom prst="rect">
            <a:avLst/>
          </a:prstGeom>
          <a:noFill/>
        </p:spPr>
        <p:txBody>
          <a:bodyPr wrap="square" rtlCol="0">
            <a:spAutoFit/>
          </a:bodyPr>
          <a:lstStyle/>
          <a:p>
            <a:r>
              <a:rPr lang="en-GB" sz="4400" b="1" dirty="0">
                <a:solidFill>
                  <a:srgbClr val="00B050"/>
                </a:solidFill>
                <a:sym typeface="Wingdings" panose="05000000000000000000" pitchFamily="2" charset="2"/>
              </a:rPr>
              <a:t></a:t>
            </a:r>
            <a:endParaRPr lang="en-GB" sz="4400" b="1" dirty="0">
              <a:solidFill>
                <a:srgbClr val="00B050"/>
              </a:solidFill>
            </a:endParaRPr>
          </a:p>
        </p:txBody>
      </p:sp>
      <p:sp>
        <p:nvSpPr>
          <p:cNvPr id="11" name="TextBox 10">
            <a:extLst>
              <a:ext uri="{FF2B5EF4-FFF2-40B4-BE49-F238E27FC236}">
                <a16:creationId xmlns:a16="http://schemas.microsoft.com/office/drawing/2014/main" id="{6904E5B0-8349-4896-95C7-8D3730A99A71}"/>
              </a:ext>
            </a:extLst>
          </p:cNvPr>
          <p:cNvSpPr txBox="1"/>
          <p:nvPr/>
        </p:nvSpPr>
        <p:spPr>
          <a:xfrm>
            <a:off x="5324905" y="926191"/>
            <a:ext cx="2337957" cy="430887"/>
          </a:xfrm>
          <a:prstGeom prst="rect">
            <a:avLst/>
          </a:prstGeom>
          <a:noFill/>
        </p:spPr>
        <p:txBody>
          <a:bodyPr wrap="square" rtlCol="0">
            <a:spAutoFit/>
          </a:bodyPr>
          <a:lstStyle/>
          <a:p>
            <a:r>
              <a:rPr lang="en-GB" sz="1100" dirty="0" err="1"/>
              <a:t>ConceptMap</a:t>
            </a:r>
            <a:r>
              <a:rPr lang="en-GB" sz="1100" dirty="0"/>
              <a:t>: Not covered in this – it’s a major topic in its own right</a:t>
            </a:r>
          </a:p>
        </p:txBody>
      </p:sp>
      <p:sp>
        <p:nvSpPr>
          <p:cNvPr id="12" name="Right Brace 11">
            <a:extLst>
              <a:ext uri="{FF2B5EF4-FFF2-40B4-BE49-F238E27FC236}">
                <a16:creationId xmlns:a16="http://schemas.microsoft.com/office/drawing/2014/main" id="{5DCDAAFC-1469-4F9D-A606-1C47F57DFD9A}"/>
              </a:ext>
            </a:extLst>
          </p:cNvPr>
          <p:cNvSpPr/>
          <p:nvPr/>
        </p:nvSpPr>
        <p:spPr>
          <a:xfrm>
            <a:off x="7335078" y="2170341"/>
            <a:ext cx="403140" cy="249695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82CA77E1-72C2-4D1D-AE3C-050561D14C7A}"/>
              </a:ext>
            </a:extLst>
          </p:cNvPr>
          <p:cNvSpPr txBox="1"/>
          <p:nvPr/>
        </p:nvSpPr>
        <p:spPr>
          <a:xfrm>
            <a:off x="7785652" y="3067599"/>
            <a:ext cx="1179444" cy="954107"/>
          </a:xfrm>
          <a:prstGeom prst="rect">
            <a:avLst/>
          </a:prstGeom>
          <a:noFill/>
        </p:spPr>
        <p:txBody>
          <a:bodyPr wrap="square" rtlCol="0">
            <a:spAutoFit/>
          </a:bodyPr>
          <a:lstStyle/>
          <a:p>
            <a:r>
              <a:rPr lang="en-GB" sz="1400" dirty="0"/>
              <a:t>The things in FHIR that use terminology</a:t>
            </a:r>
          </a:p>
        </p:txBody>
      </p:sp>
    </p:spTree>
    <p:extLst>
      <p:ext uri="{BB962C8B-B14F-4D97-AF65-F5344CB8AC3E}">
        <p14:creationId xmlns:p14="http://schemas.microsoft.com/office/powerpoint/2010/main" val="109508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EDF1-629D-4A62-BDE4-FD08E70ABFEF}"/>
              </a:ext>
            </a:extLst>
          </p:cNvPr>
          <p:cNvSpPr>
            <a:spLocks noGrp="1"/>
          </p:cNvSpPr>
          <p:nvPr>
            <p:ph type="title"/>
          </p:nvPr>
        </p:nvSpPr>
        <p:spPr/>
        <p:txBody>
          <a:bodyPr/>
          <a:lstStyle/>
          <a:p>
            <a:r>
              <a:rPr lang="en-GB" dirty="0"/>
              <a:t>FHIR elements that use terminology</a:t>
            </a:r>
          </a:p>
        </p:txBody>
      </p:sp>
      <p:sp>
        <p:nvSpPr>
          <p:cNvPr id="3" name="Text Placeholder 2">
            <a:extLst>
              <a:ext uri="{FF2B5EF4-FFF2-40B4-BE49-F238E27FC236}">
                <a16:creationId xmlns:a16="http://schemas.microsoft.com/office/drawing/2014/main" id="{61932755-F2AF-4E2C-92A5-5677E3A450B7}"/>
              </a:ext>
            </a:extLst>
          </p:cNvPr>
          <p:cNvSpPr>
            <a:spLocks noGrp="1"/>
          </p:cNvSpPr>
          <p:nvPr>
            <p:ph type="body" sz="quarter" idx="13"/>
          </p:nvPr>
        </p:nvSpPr>
        <p:spPr/>
        <p:txBody>
          <a:bodyPr/>
          <a:lstStyle/>
          <a:p>
            <a:r>
              <a:rPr lang="en-GB" sz="1800" dirty="0"/>
              <a:t>All elements in FHIR specify the datatype to be used</a:t>
            </a:r>
          </a:p>
          <a:p>
            <a:r>
              <a:rPr lang="en-GB" sz="1800" dirty="0"/>
              <a:t>FHIR datatypes may be </a:t>
            </a:r>
          </a:p>
          <a:p>
            <a:pPr lvl="1"/>
            <a:r>
              <a:rPr lang="en-GB" sz="1600" dirty="0"/>
              <a:t>Simple / primitive types, which are single elements with a primitive value </a:t>
            </a:r>
          </a:p>
          <a:p>
            <a:pPr lvl="1"/>
            <a:r>
              <a:rPr lang="en-GB" sz="1600" dirty="0"/>
              <a:t>General-purpose complex types, which are re-usable clusters of elements </a:t>
            </a:r>
          </a:p>
          <a:p>
            <a:pPr lvl="1"/>
            <a:r>
              <a:rPr lang="en-GB" sz="1600" dirty="0"/>
              <a:t>Metadata types: A set of types for use with metadata resources</a:t>
            </a:r>
          </a:p>
          <a:p>
            <a:pPr lvl="1"/>
            <a:r>
              <a:rPr lang="en-GB" sz="1600" dirty="0"/>
              <a:t>Special purpose data types - defined elsewhere in the specification for specific usages</a:t>
            </a:r>
          </a:p>
          <a:p>
            <a:r>
              <a:rPr lang="en-GB" sz="1800" dirty="0"/>
              <a:t>Terminology is primarily involved in Simple and General Purpose datatypes</a:t>
            </a:r>
          </a:p>
        </p:txBody>
      </p:sp>
      <p:sp>
        <p:nvSpPr>
          <p:cNvPr id="4" name="Footer Placeholder 3">
            <a:extLst>
              <a:ext uri="{FF2B5EF4-FFF2-40B4-BE49-F238E27FC236}">
                <a16:creationId xmlns:a16="http://schemas.microsoft.com/office/drawing/2014/main" id="{FD6BCBDF-7ED6-4C08-8EDF-6DD5647E6E6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57099D3-5AF7-40DB-AD0C-DC68FF4D0421}"/>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dirty="0"/>
          </a:p>
        </p:txBody>
      </p:sp>
      <p:pic>
        <p:nvPicPr>
          <p:cNvPr id="6" name="Picture 5">
            <a:extLst>
              <a:ext uri="{FF2B5EF4-FFF2-40B4-BE49-F238E27FC236}">
                <a16:creationId xmlns:a16="http://schemas.microsoft.com/office/drawing/2014/main" id="{B8119E29-35B9-4C29-99E3-D59567A777E9}"/>
              </a:ext>
            </a:extLst>
          </p:cNvPr>
          <p:cNvPicPr>
            <a:picLocks noChangeAspect="1"/>
          </p:cNvPicPr>
          <p:nvPr/>
        </p:nvPicPr>
        <p:blipFill>
          <a:blip r:embed="rId2"/>
          <a:stretch>
            <a:fillRect/>
          </a:stretch>
        </p:blipFill>
        <p:spPr>
          <a:xfrm>
            <a:off x="5619135" y="3813166"/>
            <a:ext cx="1649683" cy="1124179"/>
          </a:xfrm>
          <a:prstGeom prst="rect">
            <a:avLst/>
          </a:prstGeom>
        </p:spPr>
      </p:pic>
      <p:sp>
        <p:nvSpPr>
          <p:cNvPr id="7" name="Oval 6">
            <a:extLst>
              <a:ext uri="{FF2B5EF4-FFF2-40B4-BE49-F238E27FC236}">
                <a16:creationId xmlns:a16="http://schemas.microsoft.com/office/drawing/2014/main" id="{93C838A3-392A-421C-8B04-90BCEB6AEF34}"/>
              </a:ext>
            </a:extLst>
          </p:cNvPr>
          <p:cNvSpPr/>
          <p:nvPr/>
        </p:nvSpPr>
        <p:spPr>
          <a:xfrm>
            <a:off x="5794619" y="4074030"/>
            <a:ext cx="1308546" cy="443948"/>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838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99AA-3D5A-4F1F-8917-F66F31D7817F}"/>
              </a:ext>
            </a:extLst>
          </p:cNvPr>
          <p:cNvSpPr>
            <a:spLocks noGrp="1"/>
          </p:cNvSpPr>
          <p:nvPr>
            <p:ph type="title"/>
          </p:nvPr>
        </p:nvSpPr>
        <p:spPr/>
        <p:txBody>
          <a:bodyPr/>
          <a:lstStyle/>
          <a:p>
            <a:r>
              <a:rPr lang="en-GB" dirty="0"/>
              <a:t>Code</a:t>
            </a:r>
          </a:p>
        </p:txBody>
      </p:sp>
      <p:pic>
        <p:nvPicPr>
          <p:cNvPr id="6" name="Picture 5">
            <a:extLst>
              <a:ext uri="{FF2B5EF4-FFF2-40B4-BE49-F238E27FC236}">
                <a16:creationId xmlns:a16="http://schemas.microsoft.com/office/drawing/2014/main" id="{27E3C8C4-2CB9-4B8D-B61B-872EC73C07F3}"/>
              </a:ext>
            </a:extLst>
          </p:cNvPr>
          <p:cNvPicPr>
            <a:picLocks noChangeAspect="1"/>
          </p:cNvPicPr>
          <p:nvPr/>
        </p:nvPicPr>
        <p:blipFill>
          <a:blip r:embed="rId2"/>
          <a:stretch>
            <a:fillRect/>
          </a:stretch>
        </p:blipFill>
        <p:spPr>
          <a:xfrm>
            <a:off x="5517984" y="1040916"/>
            <a:ext cx="3324225" cy="2505075"/>
          </a:xfrm>
          <a:prstGeom prst="rect">
            <a:avLst/>
          </a:prstGeom>
        </p:spPr>
      </p:pic>
      <p:sp>
        <p:nvSpPr>
          <p:cNvPr id="3" name="Text Placeholder 2">
            <a:extLst>
              <a:ext uri="{FF2B5EF4-FFF2-40B4-BE49-F238E27FC236}">
                <a16:creationId xmlns:a16="http://schemas.microsoft.com/office/drawing/2014/main" id="{8801DF32-957B-4C2E-967F-5259B85029F8}"/>
              </a:ext>
            </a:extLst>
          </p:cNvPr>
          <p:cNvSpPr>
            <a:spLocks noGrp="1"/>
          </p:cNvSpPr>
          <p:nvPr>
            <p:ph type="body" sz="quarter" idx="13"/>
          </p:nvPr>
        </p:nvSpPr>
        <p:spPr>
          <a:xfrm>
            <a:off x="614363" y="1134893"/>
            <a:ext cx="4381708" cy="3376051"/>
          </a:xfrm>
        </p:spPr>
        <p:txBody>
          <a:bodyPr/>
          <a:lstStyle/>
          <a:p>
            <a:r>
              <a:rPr lang="en-GB" sz="2000" dirty="0"/>
              <a:t>Indicates that the value is taken from a set of controlled strings </a:t>
            </a:r>
            <a:r>
              <a:rPr lang="en-GB" sz="2000" b="1" dirty="0"/>
              <a:t>defined elsewhere</a:t>
            </a:r>
          </a:p>
          <a:p>
            <a:r>
              <a:rPr lang="en-GB" sz="2000" dirty="0"/>
              <a:t>In an instance of a resource, just the “code” (the machine processable string that carries the “unit of thought”) is given; the code system that it is drawn from is implicit (it is in the resource definition itself)</a:t>
            </a:r>
          </a:p>
        </p:txBody>
      </p:sp>
      <p:sp>
        <p:nvSpPr>
          <p:cNvPr id="4" name="Footer Placeholder 3">
            <a:extLst>
              <a:ext uri="{FF2B5EF4-FFF2-40B4-BE49-F238E27FC236}">
                <a16:creationId xmlns:a16="http://schemas.microsoft.com/office/drawing/2014/main" id="{BEEE73B8-1D42-4BFF-A762-7B9C066A3F1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2458798-A1B8-4C56-8C5B-0180E31B5684}"/>
              </a:ext>
            </a:extLst>
          </p:cNvPr>
          <p:cNvSpPr>
            <a:spLocks noGrp="1"/>
          </p:cNvSpPr>
          <p:nvPr>
            <p:ph type="sldNum" sz="quarter" idx="11"/>
          </p:nvPr>
        </p:nvSpPr>
        <p:spPr/>
        <p:txBody>
          <a:bodyPr/>
          <a:lstStyle/>
          <a:p>
            <a:fld id="{6CACE926-AEF5-4BFE-8BD7-24414108CB7B}" type="slidenum">
              <a:rPr lang="en-US" altLang="en-US" smtClean="0"/>
              <a:pPr/>
              <a:t>54</a:t>
            </a:fld>
            <a:endParaRPr lang="en-US" altLang="en-US" dirty="0"/>
          </a:p>
        </p:txBody>
      </p:sp>
      <p:sp>
        <p:nvSpPr>
          <p:cNvPr id="7" name="Oval 6">
            <a:extLst>
              <a:ext uri="{FF2B5EF4-FFF2-40B4-BE49-F238E27FC236}">
                <a16:creationId xmlns:a16="http://schemas.microsoft.com/office/drawing/2014/main" id="{1105CB8E-88C9-4E9B-9555-29702F6BB889}"/>
              </a:ext>
            </a:extLst>
          </p:cNvPr>
          <p:cNvSpPr/>
          <p:nvPr/>
        </p:nvSpPr>
        <p:spPr>
          <a:xfrm>
            <a:off x="5400261" y="2186609"/>
            <a:ext cx="662609" cy="443948"/>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8926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7F80-7926-45C5-A7B4-2A6EA4F6BC5F}"/>
              </a:ext>
            </a:extLst>
          </p:cNvPr>
          <p:cNvSpPr>
            <a:spLocks noGrp="1"/>
          </p:cNvSpPr>
          <p:nvPr>
            <p:ph type="title"/>
          </p:nvPr>
        </p:nvSpPr>
        <p:spPr/>
        <p:txBody>
          <a:bodyPr/>
          <a:lstStyle/>
          <a:p>
            <a:r>
              <a:rPr lang="en-GB" dirty="0"/>
              <a:t>Code example: Observation Status</a:t>
            </a:r>
          </a:p>
        </p:txBody>
      </p:sp>
      <p:pic>
        <p:nvPicPr>
          <p:cNvPr id="6" name="Picture 5">
            <a:extLst>
              <a:ext uri="{FF2B5EF4-FFF2-40B4-BE49-F238E27FC236}">
                <a16:creationId xmlns:a16="http://schemas.microsoft.com/office/drawing/2014/main" id="{23AC2E96-AA46-4594-AB7B-004DD4B40E4B}"/>
              </a:ext>
            </a:extLst>
          </p:cNvPr>
          <p:cNvPicPr>
            <a:picLocks noChangeAspect="1"/>
          </p:cNvPicPr>
          <p:nvPr/>
        </p:nvPicPr>
        <p:blipFill>
          <a:blip r:embed="rId2"/>
          <a:stretch>
            <a:fillRect/>
          </a:stretch>
        </p:blipFill>
        <p:spPr>
          <a:xfrm>
            <a:off x="165721" y="1123515"/>
            <a:ext cx="4940565" cy="2355180"/>
          </a:xfrm>
          <a:prstGeom prst="rect">
            <a:avLst/>
          </a:prstGeom>
        </p:spPr>
      </p:pic>
      <p:sp>
        <p:nvSpPr>
          <p:cNvPr id="4" name="Footer Placeholder 3">
            <a:extLst>
              <a:ext uri="{FF2B5EF4-FFF2-40B4-BE49-F238E27FC236}">
                <a16:creationId xmlns:a16="http://schemas.microsoft.com/office/drawing/2014/main" id="{44D703E2-6DC9-4365-835E-6D49303D5C6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62E5B3A-FCA1-4001-91EB-EECE6CA5059F}"/>
              </a:ext>
            </a:extLst>
          </p:cNvPr>
          <p:cNvSpPr>
            <a:spLocks noGrp="1"/>
          </p:cNvSpPr>
          <p:nvPr>
            <p:ph type="sldNum" sz="quarter" idx="11"/>
          </p:nvPr>
        </p:nvSpPr>
        <p:spPr/>
        <p:txBody>
          <a:bodyPr/>
          <a:lstStyle/>
          <a:p>
            <a:fld id="{6CACE926-AEF5-4BFE-8BD7-24414108CB7B}" type="slidenum">
              <a:rPr lang="en-US" altLang="en-US" smtClean="0"/>
              <a:pPr/>
              <a:t>55</a:t>
            </a:fld>
            <a:endParaRPr lang="en-US" altLang="en-US" dirty="0"/>
          </a:p>
        </p:txBody>
      </p:sp>
      <p:sp>
        <p:nvSpPr>
          <p:cNvPr id="7" name="Oval 6">
            <a:extLst>
              <a:ext uri="{FF2B5EF4-FFF2-40B4-BE49-F238E27FC236}">
                <a16:creationId xmlns:a16="http://schemas.microsoft.com/office/drawing/2014/main" id="{9C9643CD-29AC-4922-B4DD-9139199D089A}"/>
              </a:ext>
            </a:extLst>
          </p:cNvPr>
          <p:cNvSpPr/>
          <p:nvPr/>
        </p:nvSpPr>
        <p:spPr>
          <a:xfrm>
            <a:off x="-75328" y="2668510"/>
            <a:ext cx="4333392" cy="443948"/>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7647C13-A7C0-4BFF-9C2F-B6AC5413A2F5}"/>
              </a:ext>
            </a:extLst>
          </p:cNvPr>
          <p:cNvPicPr>
            <a:picLocks noChangeAspect="1"/>
          </p:cNvPicPr>
          <p:nvPr/>
        </p:nvPicPr>
        <p:blipFill>
          <a:blip r:embed="rId3"/>
          <a:stretch>
            <a:fillRect/>
          </a:stretch>
        </p:blipFill>
        <p:spPr>
          <a:xfrm>
            <a:off x="327577" y="3852542"/>
            <a:ext cx="5130438" cy="334885"/>
          </a:xfrm>
          <a:prstGeom prst="rect">
            <a:avLst/>
          </a:prstGeom>
        </p:spPr>
      </p:pic>
      <p:pic>
        <p:nvPicPr>
          <p:cNvPr id="9" name="Picture 8">
            <a:extLst>
              <a:ext uri="{FF2B5EF4-FFF2-40B4-BE49-F238E27FC236}">
                <a16:creationId xmlns:a16="http://schemas.microsoft.com/office/drawing/2014/main" id="{C213B437-70B5-480E-A0BA-4DF66C6E2EF0}"/>
              </a:ext>
            </a:extLst>
          </p:cNvPr>
          <p:cNvPicPr>
            <a:picLocks noChangeAspect="1"/>
          </p:cNvPicPr>
          <p:nvPr/>
        </p:nvPicPr>
        <p:blipFill>
          <a:blip r:embed="rId4"/>
          <a:stretch>
            <a:fillRect/>
          </a:stretch>
        </p:blipFill>
        <p:spPr>
          <a:xfrm>
            <a:off x="4832998" y="948577"/>
            <a:ext cx="4204986" cy="1215251"/>
          </a:xfrm>
          <a:prstGeom prst="rect">
            <a:avLst/>
          </a:prstGeom>
        </p:spPr>
      </p:pic>
      <p:pic>
        <p:nvPicPr>
          <p:cNvPr id="3" name="Picture 2">
            <a:extLst>
              <a:ext uri="{FF2B5EF4-FFF2-40B4-BE49-F238E27FC236}">
                <a16:creationId xmlns:a16="http://schemas.microsoft.com/office/drawing/2014/main" id="{072C62FE-C2F7-4A06-983A-DD45568E7F1A}"/>
              </a:ext>
            </a:extLst>
          </p:cNvPr>
          <p:cNvPicPr>
            <a:picLocks noChangeAspect="1"/>
          </p:cNvPicPr>
          <p:nvPr/>
        </p:nvPicPr>
        <p:blipFill>
          <a:blip r:embed="rId5"/>
          <a:stretch>
            <a:fillRect/>
          </a:stretch>
        </p:blipFill>
        <p:spPr>
          <a:xfrm>
            <a:off x="5347336" y="2136364"/>
            <a:ext cx="2829256" cy="2611621"/>
          </a:xfrm>
          <a:prstGeom prst="rect">
            <a:avLst/>
          </a:prstGeom>
        </p:spPr>
      </p:pic>
      <p:sp>
        <p:nvSpPr>
          <p:cNvPr id="10" name="Oval 9">
            <a:extLst>
              <a:ext uri="{FF2B5EF4-FFF2-40B4-BE49-F238E27FC236}">
                <a16:creationId xmlns:a16="http://schemas.microsoft.com/office/drawing/2014/main" id="{826398D5-B635-4573-8959-85E45DA394BF}"/>
              </a:ext>
            </a:extLst>
          </p:cNvPr>
          <p:cNvSpPr/>
          <p:nvPr/>
        </p:nvSpPr>
        <p:spPr>
          <a:xfrm>
            <a:off x="5458015" y="2438284"/>
            <a:ext cx="1267463" cy="153228"/>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6110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4D13-E9FA-4822-A9BD-3B7A4A076F9F}"/>
              </a:ext>
            </a:extLst>
          </p:cNvPr>
          <p:cNvSpPr>
            <a:spLocks noGrp="1"/>
          </p:cNvSpPr>
          <p:nvPr>
            <p:ph type="title"/>
          </p:nvPr>
        </p:nvSpPr>
        <p:spPr/>
        <p:txBody>
          <a:bodyPr/>
          <a:lstStyle/>
          <a:p>
            <a:r>
              <a:rPr lang="en-GB" dirty="0"/>
              <a:t>Using code…in IGs</a:t>
            </a:r>
          </a:p>
        </p:txBody>
      </p:sp>
      <p:sp>
        <p:nvSpPr>
          <p:cNvPr id="3" name="Text Placeholder 2">
            <a:extLst>
              <a:ext uri="{FF2B5EF4-FFF2-40B4-BE49-F238E27FC236}">
                <a16:creationId xmlns:a16="http://schemas.microsoft.com/office/drawing/2014/main" id="{6F014D02-94E3-4464-9165-FE9B92610F9B}"/>
              </a:ext>
            </a:extLst>
          </p:cNvPr>
          <p:cNvSpPr>
            <a:spLocks noGrp="1"/>
          </p:cNvSpPr>
          <p:nvPr>
            <p:ph type="body" sz="quarter" idx="13"/>
          </p:nvPr>
        </p:nvSpPr>
        <p:spPr/>
        <p:txBody>
          <a:bodyPr/>
          <a:lstStyle/>
          <a:p>
            <a:r>
              <a:rPr lang="en-GB" dirty="0"/>
              <a:t>Simple – it’s all done for you </a:t>
            </a:r>
            <a:r>
              <a:rPr lang="en-GB" dirty="0">
                <a:sym typeface="Wingdings" panose="05000000000000000000" pitchFamily="2" charset="2"/>
              </a:rPr>
              <a:t></a:t>
            </a:r>
          </a:p>
          <a:p>
            <a:pPr lvl="1"/>
            <a:r>
              <a:rPr lang="en-GB" dirty="0">
                <a:sym typeface="Wingdings" panose="05000000000000000000" pitchFamily="2" charset="2"/>
              </a:rPr>
              <a:t>The code system is identified in FHIR acceptable format</a:t>
            </a:r>
          </a:p>
          <a:p>
            <a:pPr lvl="1"/>
            <a:r>
              <a:rPr lang="en-GB" dirty="0">
                <a:sym typeface="Wingdings" panose="05000000000000000000" pitchFamily="2" charset="2"/>
              </a:rPr>
              <a:t>The concepts are defined</a:t>
            </a:r>
          </a:p>
          <a:p>
            <a:endParaRPr lang="en-GB" dirty="0">
              <a:sym typeface="Wingdings" panose="05000000000000000000" pitchFamily="2" charset="2"/>
            </a:endParaRPr>
          </a:p>
          <a:p>
            <a:r>
              <a:rPr lang="en-GB" dirty="0">
                <a:solidFill>
                  <a:srgbClr val="FF0000"/>
                </a:solidFill>
                <a:sym typeface="Wingdings" panose="05000000000000000000" pitchFamily="2" charset="2"/>
              </a:rPr>
              <a:t>Or is it?</a:t>
            </a:r>
            <a:endParaRPr lang="en-GB" dirty="0">
              <a:solidFill>
                <a:srgbClr val="FF0000"/>
              </a:solidFill>
            </a:endParaRPr>
          </a:p>
        </p:txBody>
      </p:sp>
      <p:sp>
        <p:nvSpPr>
          <p:cNvPr id="4" name="Footer Placeholder 3">
            <a:extLst>
              <a:ext uri="{FF2B5EF4-FFF2-40B4-BE49-F238E27FC236}">
                <a16:creationId xmlns:a16="http://schemas.microsoft.com/office/drawing/2014/main" id="{4AED969C-B680-4A7E-8ACE-2D54301808D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9DE10C9-7777-4F12-8419-B92FEC185800}"/>
              </a:ext>
            </a:extLst>
          </p:cNvPr>
          <p:cNvSpPr>
            <a:spLocks noGrp="1"/>
          </p:cNvSpPr>
          <p:nvPr>
            <p:ph type="sldNum" sz="quarter" idx="11"/>
          </p:nvPr>
        </p:nvSpPr>
        <p:spPr/>
        <p:txBody>
          <a:bodyPr/>
          <a:lstStyle/>
          <a:p>
            <a:fld id="{6CACE926-AEF5-4BFE-8BD7-24414108CB7B}" type="slidenum">
              <a:rPr lang="en-US" altLang="en-US" smtClean="0"/>
              <a:pPr/>
              <a:t>56</a:t>
            </a:fld>
            <a:endParaRPr lang="en-US" altLang="en-US" dirty="0"/>
          </a:p>
        </p:txBody>
      </p:sp>
    </p:spTree>
    <p:extLst>
      <p:ext uri="{BB962C8B-B14F-4D97-AF65-F5344CB8AC3E}">
        <p14:creationId xmlns:p14="http://schemas.microsoft.com/office/powerpoint/2010/main" val="39765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D208-9619-47DF-985F-789C53C402FD}"/>
              </a:ext>
            </a:extLst>
          </p:cNvPr>
          <p:cNvSpPr>
            <a:spLocks noGrp="1"/>
          </p:cNvSpPr>
          <p:nvPr>
            <p:ph type="title"/>
          </p:nvPr>
        </p:nvSpPr>
        <p:spPr/>
        <p:txBody>
          <a:bodyPr/>
          <a:lstStyle/>
          <a:p>
            <a:r>
              <a:rPr lang="en-GB" dirty="0"/>
              <a:t>Questions to ask when using CODE:</a:t>
            </a:r>
          </a:p>
        </p:txBody>
      </p:sp>
      <p:sp>
        <p:nvSpPr>
          <p:cNvPr id="3" name="Text Placeholder 2">
            <a:extLst>
              <a:ext uri="{FF2B5EF4-FFF2-40B4-BE49-F238E27FC236}">
                <a16:creationId xmlns:a16="http://schemas.microsoft.com/office/drawing/2014/main" id="{EDFE2B74-7582-4BE4-8FB8-1528BFE01C8E}"/>
              </a:ext>
            </a:extLst>
          </p:cNvPr>
          <p:cNvSpPr>
            <a:spLocks noGrp="1"/>
          </p:cNvSpPr>
          <p:nvPr>
            <p:ph type="body" sz="quarter" idx="13"/>
          </p:nvPr>
        </p:nvSpPr>
        <p:spPr/>
        <p:txBody>
          <a:bodyPr/>
          <a:lstStyle/>
          <a:p>
            <a:r>
              <a:rPr lang="en-GB" sz="2000" dirty="0"/>
              <a:t>Do the concepts in the code system meet your use case(s) fully?</a:t>
            </a:r>
          </a:p>
          <a:p>
            <a:r>
              <a:rPr lang="en-GB" sz="2000" dirty="0"/>
              <a:t>Can we make a different value set from them? You may not be allowed to </a:t>
            </a:r>
          </a:p>
          <a:p>
            <a:pPr marL="0" indent="0">
              <a:buNone/>
            </a:pPr>
            <a:r>
              <a:rPr lang="en-GB" sz="1600" dirty="0">
                <a:solidFill>
                  <a:srgbClr val="0070C0"/>
                </a:solidFill>
              </a:rPr>
              <a:t>	(note the confusion here between code system and value set in the spec)</a:t>
            </a:r>
          </a:p>
          <a:p>
            <a:endParaRPr lang="en-GB" sz="2000" dirty="0"/>
          </a:p>
          <a:p>
            <a:r>
              <a:rPr lang="en-GB" sz="2000" dirty="0"/>
              <a:t>Who is responsible for the code system/value set? Is it likely to change? Is this OK for your business use case(s)? How can you monitor this?</a:t>
            </a:r>
          </a:p>
        </p:txBody>
      </p:sp>
      <p:sp>
        <p:nvSpPr>
          <p:cNvPr id="4" name="Footer Placeholder 3">
            <a:extLst>
              <a:ext uri="{FF2B5EF4-FFF2-40B4-BE49-F238E27FC236}">
                <a16:creationId xmlns:a16="http://schemas.microsoft.com/office/drawing/2014/main" id="{1147C3F6-EB4D-467B-875E-1C590077105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EB5491C-12D5-430E-80E3-5EA21729C1A5}"/>
              </a:ext>
            </a:extLst>
          </p:cNvPr>
          <p:cNvSpPr>
            <a:spLocks noGrp="1"/>
          </p:cNvSpPr>
          <p:nvPr>
            <p:ph type="sldNum" sz="quarter" idx="11"/>
          </p:nvPr>
        </p:nvSpPr>
        <p:spPr/>
        <p:txBody>
          <a:bodyPr/>
          <a:lstStyle/>
          <a:p>
            <a:fld id="{6CACE926-AEF5-4BFE-8BD7-24414108CB7B}" type="slidenum">
              <a:rPr lang="en-US" altLang="en-US" smtClean="0"/>
              <a:pPr/>
              <a:t>57</a:t>
            </a:fld>
            <a:endParaRPr lang="en-US" altLang="en-US" dirty="0"/>
          </a:p>
        </p:txBody>
      </p:sp>
      <p:pic>
        <p:nvPicPr>
          <p:cNvPr id="6" name="Picture 5">
            <a:extLst>
              <a:ext uri="{FF2B5EF4-FFF2-40B4-BE49-F238E27FC236}">
                <a16:creationId xmlns:a16="http://schemas.microsoft.com/office/drawing/2014/main" id="{DB9957CE-55D1-4527-A415-DB0C0071B0EF}"/>
              </a:ext>
            </a:extLst>
          </p:cNvPr>
          <p:cNvPicPr>
            <a:picLocks noChangeAspect="1"/>
          </p:cNvPicPr>
          <p:nvPr/>
        </p:nvPicPr>
        <p:blipFill>
          <a:blip r:embed="rId2"/>
          <a:stretch>
            <a:fillRect/>
          </a:stretch>
        </p:blipFill>
        <p:spPr>
          <a:xfrm>
            <a:off x="908395" y="2470493"/>
            <a:ext cx="6496050" cy="333375"/>
          </a:xfrm>
          <a:prstGeom prst="rect">
            <a:avLst/>
          </a:prstGeom>
        </p:spPr>
      </p:pic>
      <p:pic>
        <p:nvPicPr>
          <p:cNvPr id="7" name="Picture 6">
            <a:extLst>
              <a:ext uri="{FF2B5EF4-FFF2-40B4-BE49-F238E27FC236}">
                <a16:creationId xmlns:a16="http://schemas.microsoft.com/office/drawing/2014/main" id="{9793EA9C-973C-4A9B-ABED-CCC3A4ACDE91}"/>
              </a:ext>
            </a:extLst>
          </p:cNvPr>
          <p:cNvPicPr>
            <a:picLocks noChangeAspect="1"/>
          </p:cNvPicPr>
          <p:nvPr/>
        </p:nvPicPr>
        <p:blipFill>
          <a:blip r:embed="rId3"/>
          <a:stretch>
            <a:fillRect/>
          </a:stretch>
        </p:blipFill>
        <p:spPr>
          <a:xfrm>
            <a:off x="614362" y="3913755"/>
            <a:ext cx="8362122" cy="451426"/>
          </a:xfrm>
          <a:prstGeom prst="rect">
            <a:avLst/>
          </a:prstGeom>
        </p:spPr>
      </p:pic>
    </p:spTree>
    <p:extLst>
      <p:ext uri="{BB962C8B-B14F-4D97-AF65-F5344CB8AC3E}">
        <p14:creationId xmlns:p14="http://schemas.microsoft.com/office/powerpoint/2010/main" val="392884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8E2D-5829-4161-B441-FD816419FAE8}"/>
              </a:ext>
            </a:extLst>
          </p:cNvPr>
          <p:cNvSpPr>
            <a:spLocks noGrp="1"/>
          </p:cNvSpPr>
          <p:nvPr>
            <p:ph type="title"/>
          </p:nvPr>
        </p:nvSpPr>
        <p:spPr/>
        <p:txBody>
          <a:bodyPr/>
          <a:lstStyle/>
          <a:p>
            <a:r>
              <a:rPr lang="en-GB" dirty="0"/>
              <a:t>If you have concerns in using “code”?</a:t>
            </a:r>
          </a:p>
        </p:txBody>
      </p:sp>
      <p:sp>
        <p:nvSpPr>
          <p:cNvPr id="3" name="Text Placeholder 2">
            <a:extLst>
              <a:ext uri="{FF2B5EF4-FFF2-40B4-BE49-F238E27FC236}">
                <a16:creationId xmlns:a16="http://schemas.microsoft.com/office/drawing/2014/main" id="{82E0346A-4A1A-4FF8-ABF7-0875085F4A52}"/>
              </a:ext>
            </a:extLst>
          </p:cNvPr>
          <p:cNvSpPr>
            <a:spLocks noGrp="1"/>
          </p:cNvSpPr>
          <p:nvPr>
            <p:ph type="body" sz="quarter" idx="13"/>
          </p:nvPr>
        </p:nvSpPr>
        <p:spPr/>
        <p:txBody>
          <a:bodyPr/>
          <a:lstStyle/>
          <a:p>
            <a:r>
              <a:rPr lang="en-GB" dirty="0"/>
              <a:t>“Code” is not something that can easily be changed through implementation guidance directly</a:t>
            </a:r>
          </a:p>
          <a:p>
            <a:r>
              <a:rPr lang="en-GB" dirty="0"/>
              <a:t>You can, of course, add “an extension”</a:t>
            </a:r>
          </a:p>
          <a:p>
            <a:pPr lvl="1"/>
            <a:r>
              <a:rPr lang="en-GB" dirty="0"/>
              <a:t>There is supposed to be “no stigma associated with the use of extensions…..”</a:t>
            </a:r>
          </a:p>
          <a:p>
            <a:r>
              <a:rPr lang="en-GB" dirty="0"/>
              <a:t>Or, you will need to work through the FHIR community and processes to suggest change </a:t>
            </a:r>
          </a:p>
          <a:p>
            <a:endParaRPr lang="en-GB" sz="1800" dirty="0">
              <a:solidFill>
                <a:srgbClr val="0070C0"/>
              </a:solidFill>
            </a:endParaRPr>
          </a:p>
          <a:p>
            <a:pPr marL="0" indent="0">
              <a:buNone/>
            </a:pPr>
            <a:r>
              <a:rPr lang="en-GB" sz="1800" dirty="0">
                <a:solidFill>
                  <a:srgbClr val="0070C0"/>
                </a:solidFill>
              </a:rPr>
              <a:t>That may not be “fast” </a:t>
            </a:r>
            <a:r>
              <a:rPr lang="en-GB" sz="1800" dirty="0">
                <a:solidFill>
                  <a:srgbClr val="0070C0"/>
                </a:solidFill>
                <a:sym typeface="Wingdings" panose="05000000000000000000" pitchFamily="2" charset="2"/>
              </a:rPr>
              <a:t></a:t>
            </a:r>
            <a:endParaRPr lang="en-GB" sz="1800" dirty="0">
              <a:solidFill>
                <a:srgbClr val="0070C0"/>
              </a:solidFill>
            </a:endParaRPr>
          </a:p>
        </p:txBody>
      </p:sp>
      <p:sp>
        <p:nvSpPr>
          <p:cNvPr id="4" name="Footer Placeholder 3">
            <a:extLst>
              <a:ext uri="{FF2B5EF4-FFF2-40B4-BE49-F238E27FC236}">
                <a16:creationId xmlns:a16="http://schemas.microsoft.com/office/drawing/2014/main" id="{EE67DBF1-B8FB-4919-96CD-1E2F0497BA9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581FBA5-B0CD-4A16-A3E8-8D9B0F0197F3}"/>
              </a:ext>
            </a:extLst>
          </p:cNvPr>
          <p:cNvSpPr>
            <a:spLocks noGrp="1"/>
          </p:cNvSpPr>
          <p:nvPr>
            <p:ph type="sldNum" sz="quarter" idx="11"/>
          </p:nvPr>
        </p:nvSpPr>
        <p:spPr/>
        <p:txBody>
          <a:bodyPr/>
          <a:lstStyle/>
          <a:p>
            <a:fld id="{6CACE926-AEF5-4BFE-8BD7-24414108CB7B}" type="slidenum">
              <a:rPr lang="en-US" altLang="en-US" smtClean="0"/>
              <a:pPr/>
              <a:t>58</a:t>
            </a:fld>
            <a:endParaRPr lang="en-US" altLang="en-US" dirty="0"/>
          </a:p>
        </p:txBody>
      </p:sp>
    </p:spTree>
    <p:extLst>
      <p:ext uri="{BB962C8B-B14F-4D97-AF65-F5344CB8AC3E}">
        <p14:creationId xmlns:p14="http://schemas.microsoft.com/office/powerpoint/2010/main" val="24117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4244-C482-4431-9585-9DE146752F4E}"/>
              </a:ext>
            </a:extLst>
          </p:cNvPr>
          <p:cNvSpPr>
            <a:spLocks noGrp="1"/>
          </p:cNvSpPr>
          <p:nvPr>
            <p:ph type="title"/>
          </p:nvPr>
        </p:nvSpPr>
        <p:spPr/>
        <p:txBody>
          <a:bodyPr/>
          <a:lstStyle/>
          <a:p>
            <a:r>
              <a:rPr lang="en-GB" dirty="0"/>
              <a:t>Coding</a:t>
            </a:r>
          </a:p>
        </p:txBody>
      </p:sp>
      <p:sp>
        <p:nvSpPr>
          <p:cNvPr id="3" name="Text Placeholder 2">
            <a:extLst>
              <a:ext uri="{FF2B5EF4-FFF2-40B4-BE49-F238E27FC236}">
                <a16:creationId xmlns:a16="http://schemas.microsoft.com/office/drawing/2014/main" id="{37431656-A92F-4111-8187-614238AAB93C}"/>
              </a:ext>
            </a:extLst>
          </p:cNvPr>
          <p:cNvSpPr>
            <a:spLocks noGrp="1"/>
          </p:cNvSpPr>
          <p:nvPr>
            <p:ph type="body" sz="quarter" idx="13"/>
          </p:nvPr>
        </p:nvSpPr>
        <p:spPr>
          <a:xfrm>
            <a:off x="614362" y="1134893"/>
            <a:ext cx="4750076" cy="3376051"/>
          </a:xfrm>
        </p:spPr>
        <p:txBody>
          <a:bodyPr/>
          <a:lstStyle/>
          <a:p>
            <a:r>
              <a:rPr lang="en-GB" dirty="0"/>
              <a:t>a representation of a defined concept using a symbol from a defined code system</a:t>
            </a:r>
          </a:p>
        </p:txBody>
      </p:sp>
      <p:sp>
        <p:nvSpPr>
          <p:cNvPr id="4" name="Footer Placeholder 3">
            <a:extLst>
              <a:ext uri="{FF2B5EF4-FFF2-40B4-BE49-F238E27FC236}">
                <a16:creationId xmlns:a16="http://schemas.microsoft.com/office/drawing/2014/main" id="{DD2E67A9-5D1F-43BA-8A6A-47D208E7EEB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60E64D4-EB57-4503-AC35-F01378B49FEC}"/>
              </a:ext>
            </a:extLst>
          </p:cNvPr>
          <p:cNvSpPr>
            <a:spLocks noGrp="1"/>
          </p:cNvSpPr>
          <p:nvPr>
            <p:ph type="sldNum" sz="quarter" idx="11"/>
          </p:nvPr>
        </p:nvSpPr>
        <p:spPr/>
        <p:txBody>
          <a:bodyPr/>
          <a:lstStyle/>
          <a:p>
            <a:fld id="{6CACE926-AEF5-4BFE-8BD7-24414108CB7B}" type="slidenum">
              <a:rPr lang="en-US" altLang="en-US" smtClean="0"/>
              <a:pPr/>
              <a:t>59</a:t>
            </a:fld>
            <a:endParaRPr lang="en-US" altLang="en-US" dirty="0"/>
          </a:p>
        </p:txBody>
      </p:sp>
      <p:pic>
        <p:nvPicPr>
          <p:cNvPr id="6" name="Picture 5">
            <a:extLst>
              <a:ext uri="{FF2B5EF4-FFF2-40B4-BE49-F238E27FC236}">
                <a16:creationId xmlns:a16="http://schemas.microsoft.com/office/drawing/2014/main" id="{68C7CA53-C251-4B7B-95DC-606187DE4AC0}"/>
              </a:ext>
            </a:extLst>
          </p:cNvPr>
          <p:cNvPicPr>
            <a:picLocks noChangeAspect="1"/>
          </p:cNvPicPr>
          <p:nvPr/>
        </p:nvPicPr>
        <p:blipFill>
          <a:blip r:embed="rId2"/>
          <a:stretch>
            <a:fillRect/>
          </a:stretch>
        </p:blipFill>
        <p:spPr>
          <a:xfrm>
            <a:off x="5437371" y="457200"/>
            <a:ext cx="3594031" cy="2088321"/>
          </a:xfrm>
          <a:prstGeom prst="rect">
            <a:avLst/>
          </a:prstGeom>
        </p:spPr>
      </p:pic>
      <p:sp>
        <p:nvSpPr>
          <p:cNvPr id="7" name="Oval 6">
            <a:extLst>
              <a:ext uri="{FF2B5EF4-FFF2-40B4-BE49-F238E27FC236}">
                <a16:creationId xmlns:a16="http://schemas.microsoft.com/office/drawing/2014/main" id="{31EDCAB3-E353-457A-968D-061A5B82287D}"/>
              </a:ext>
            </a:extLst>
          </p:cNvPr>
          <p:cNvSpPr/>
          <p:nvPr/>
        </p:nvSpPr>
        <p:spPr>
          <a:xfrm>
            <a:off x="5477081" y="1516327"/>
            <a:ext cx="815009" cy="315843"/>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7DB7A335-E0B7-444A-BAE7-7B344CDF4F56}"/>
              </a:ext>
            </a:extLst>
          </p:cNvPr>
          <p:cNvPicPr>
            <a:picLocks noChangeAspect="1"/>
          </p:cNvPicPr>
          <p:nvPr/>
        </p:nvPicPr>
        <p:blipFill>
          <a:blip r:embed="rId3"/>
          <a:stretch>
            <a:fillRect/>
          </a:stretch>
        </p:blipFill>
        <p:spPr>
          <a:xfrm>
            <a:off x="613647" y="2279147"/>
            <a:ext cx="4374480" cy="2231797"/>
          </a:xfrm>
          <a:prstGeom prst="rect">
            <a:avLst/>
          </a:prstGeom>
        </p:spPr>
      </p:pic>
      <p:sp>
        <p:nvSpPr>
          <p:cNvPr id="9" name="Arrow: Up 8">
            <a:extLst>
              <a:ext uri="{FF2B5EF4-FFF2-40B4-BE49-F238E27FC236}">
                <a16:creationId xmlns:a16="http://schemas.microsoft.com/office/drawing/2014/main" id="{482B7B6A-E393-4529-85C0-4E3C5CCFEA20}"/>
              </a:ext>
            </a:extLst>
          </p:cNvPr>
          <p:cNvSpPr/>
          <p:nvPr/>
        </p:nvSpPr>
        <p:spPr>
          <a:xfrm>
            <a:off x="2279441" y="4188586"/>
            <a:ext cx="503515" cy="542440"/>
          </a:xfrm>
          <a:prstGeom prst="upArrow">
            <a:avLst/>
          </a:prstGeom>
          <a:solidFill>
            <a:srgbClr val="FF0000"/>
          </a:solidFill>
          <a:ln>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8095CAE-AE28-445C-8ECC-AA7A4493C7EA}"/>
              </a:ext>
            </a:extLst>
          </p:cNvPr>
          <p:cNvPicPr>
            <a:picLocks noChangeAspect="1"/>
          </p:cNvPicPr>
          <p:nvPr/>
        </p:nvPicPr>
        <p:blipFill>
          <a:blip r:embed="rId4"/>
          <a:stretch>
            <a:fillRect/>
          </a:stretch>
        </p:blipFill>
        <p:spPr>
          <a:xfrm>
            <a:off x="5884585" y="2653108"/>
            <a:ext cx="1694415" cy="1857836"/>
          </a:xfrm>
          <a:prstGeom prst="rect">
            <a:avLst/>
          </a:prstGeom>
        </p:spPr>
      </p:pic>
    </p:spTree>
    <p:extLst>
      <p:ext uri="{BB962C8B-B14F-4D97-AF65-F5344CB8AC3E}">
        <p14:creationId xmlns:p14="http://schemas.microsoft.com/office/powerpoint/2010/main" val="346844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345D-4768-4254-B496-CED217713C36}"/>
              </a:ext>
            </a:extLst>
          </p:cNvPr>
          <p:cNvSpPr>
            <a:spLocks noGrp="1"/>
          </p:cNvSpPr>
          <p:nvPr>
            <p:ph type="title"/>
          </p:nvPr>
        </p:nvSpPr>
        <p:spPr/>
        <p:txBody>
          <a:bodyPr/>
          <a:lstStyle/>
          <a:p>
            <a:r>
              <a:rPr lang="en-GB" dirty="0"/>
              <a:t>Put them together:</a:t>
            </a:r>
          </a:p>
        </p:txBody>
      </p:sp>
      <p:sp>
        <p:nvSpPr>
          <p:cNvPr id="4" name="Footer Placeholder 3">
            <a:extLst>
              <a:ext uri="{FF2B5EF4-FFF2-40B4-BE49-F238E27FC236}">
                <a16:creationId xmlns:a16="http://schemas.microsoft.com/office/drawing/2014/main" id="{D1CCA65F-835E-4F8A-B929-B981489A2CE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1675776-C911-4306-9B35-987B551BDC51}"/>
              </a:ext>
            </a:extLst>
          </p:cNvPr>
          <p:cNvSpPr>
            <a:spLocks noGrp="1"/>
          </p:cNvSpPr>
          <p:nvPr>
            <p:ph type="sldNum" sz="quarter" idx="11"/>
          </p:nvPr>
        </p:nvSpPr>
        <p:spPr/>
        <p:txBody>
          <a:bodyPr/>
          <a:lstStyle/>
          <a:p>
            <a:fld id="{6CACE926-AEF5-4BFE-8BD7-24414108CB7B}" type="slidenum">
              <a:rPr lang="en-US" altLang="en-US" smtClean="0"/>
              <a:pPr/>
              <a:t>6</a:t>
            </a:fld>
            <a:endParaRPr lang="en-US" altLang="en-US" dirty="0"/>
          </a:p>
        </p:txBody>
      </p:sp>
      <p:graphicFrame>
        <p:nvGraphicFramePr>
          <p:cNvPr id="6" name="Table 5">
            <a:extLst>
              <a:ext uri="{FF2B5EF4-FFF2-40B4-BE49-F238E27FC236}">
                <a16:creationId xmlns:a16="http://schemas.microsoft.com/office/drawing/2014/main" id="{B75318A3-6B8A-4A11-A817-0E73E257DB88}"/>
              </a:ext>
            </a:extLst>
          </p:cNvPr>
          <p:cNvGraphicFramePr>
            <a:graphicFrameLocks noGrp="1"/>
          </p:cNvGraphicFramePr>
          <p:nvPr>
            <p:extLst>
              <p:ext uri="{D42A27DB-BD31-4B8C-83A1-F6EECF244321}">
                <p14:modId xmlns:p14="http://schemas.microsoft.com/office/powerpoint/2010/main" val="1845010181"/>
              </p:ext>
            </p:extLst>
          </p:nvPr>
        </p:nvGraphicFramePr>
        <p:xfrm>
          <a:off x="610730" y="1047361"/>
          <a:ext cx="7486918" cy="3429000"/>
        </p:xfrm>
        <a:graphic>
          <a:graphicData uri="http://schemas.openxmlformats.org/drawingml/2006/table">
            <a:tbl>
              <a:tblPr firstRow="1" bandRow="1">
                <a:tableStyleId>{5940675A-B579-460E-94D1-54222C63F5DA}</a:tableStyleId>
              </a:tblPr>
              <a:tblGrid>
                <a:gridCol w="1449081">
                  <a:extLst>
                    <a:ext uri="{9D8B030D-6E8A-4147-A177-3AD203B41FA5}">
                      <a16:colId xmlns:a16="http://schemas.microsoft.com/office/drawing/2014/main" val="3902709510"/>
                    </a:ext>
                  </a:extLst>
                </a:gridCol>
                <a:gridCol w="3459664">
                  <a:extLst>
                    <a:ext uri="{9D8B030D-6E8A-4147-A177-3AD203B41FA5}">
                      <a16:colId xmlns:a16="http://schemas.microsoft.com/office/drawing/2014/main" val="395783973"/>
                    </a:ext>
                  </a:extLst>
                </a:gridCol>
                <a:gridCol w="2578173">
                  <a:extLst>
                    <a:ext uri="{9D8B030D-6E8A-4147-A177-3AD203B41FA5}">
                      <a16:colId xmlns:a16="http://schemas.microsoft.com/office/drawing/2014/main" val="426516215"/>
                    </a:ext>
                  </a:extLst>
                </a:gridCol>
              </a:tblGrid>
              <a:tr h="370840">
                <a:tc>
                  <a:txBody>
                    <a:bodyPr/>
                    <a:lstStyle/>
                    <a:p>
                      <a:r>
                        <a:rPr lang="en-AU" sz="1100" b="0" dirty="0">
                          <a:effectLst/>
                        </a:rPr>
                        <a:t>Knowledge</a:t>
                      </a:r>
                      <a:endParaRPr lang="en-GB" sz="1100" b="0" dirty="0"/>
                    </a:p>
                  </a:txBody>
                  <a:tcPr/>
                </a:tc>
                <a:tc>
                  <a:txBody>
                    <a:bodyPr/>
                    <a:lstStyle/>
                    <a:p>
                      <a:r>
                        <a:rPr lang="en-AU" sz="1050" b="0" dirty="0">
                          <a:effectLst/>
                        </a:rPr>
                        <a:t>Arrange, define, duplicate, label, list, memorize, name, order, recognize, relate, recall, repeat, and reproduce state</a:t>
                      </a:r>
                      <a:endParaRPr lang="en-GB" sz="1050" b="0" dirty="0"/>
                    </a:p>
                  </a:txBody>
                  <a:tcPr/>
                </a:tc>
                <a:tc>
                  <a:txBody>
                    <a:bodyPr/>
                    <a:lstStyle/>
                    <a:p>
                      <a:pPr marL="0" algn="l" defTabSz="914400" rtl="0" eaLnBrk="1" latinLnBrk="0" hangingPunct="1"/>
                      <a:r>
                        <a:rPr lang="en-GB" sz="1050" b="0" kern="1200" dirty="0">
                          <a:solidFill>
                            <a:schemeClr val="tx1"/>
                          </a:solidFill>
                          <a:effectLst/>
                          <a:latin typeface="+mn-lt"/>
                          <a:ea typeface="+mn-ea"/>
                          <a:cs typeface="+mn-cs"/>
                        </a:rPr>
                        <a:t>1. Follow</a:t>
                      </a:r>
                    </a:p>
                  </a:txBody>
                  <a:tcPr/>
                </a:tc>
                <a:extLst>
                  <a:ext uri="{0D108BD9-81ED-4DB2-BD59-A6C34878D82A}">
                    <a16:rowId xmlns:a16="http://schemas.microsoft.com/office/drawing/2014/main" val="3933150426"/>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Comprehension</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Classify, describe, discuss, explain, express, identify, indicate, locate, report, restate, review, select, translate, understand</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2. Assist</a:t>
                      </a:r>
                    </a:p>
                  </a:txBody>
                  <a:tcPr/>
                </a:tc>
                <a:extLst>
                  <a:ext uri="{0D108BD9-81ED-4DB2-BD59-A6C34878D82A}">
                    <a16:rowId xmlns:a16="http://schemas.microsoft.com/office/drawing/2014/main" val="1738226545"/>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Application</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Apply, choose, demonstrate, dramatize, employ, illustrate, interpret, operate, practice, schedule, sketch, solve, use, write</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3. Apply</a:t>
                      </a:r>
                    </a:p>
                  </a:txBody>
                  <a:tcPr/>
                </a:tc>
                <a:extLst>
                  <a:ext uri="{0D108BD9-81ED-4DB2-BD59-A6C34878D82A}">
                    <a16:rowId xmlns:a16="http://schemas.microsoft.com/office/drawing/2014/main" val="4200526749"/>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Analysis</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Analyse, appraise, calculate, categorize, compare, contrast, criticize, differentiate, discriminate, distinguish, examine, experiment, question, and test</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4. Enable</a:t>
                      </a:r>
                    </a:p>
                  </a:txBody>
                  <a:tcPr/>
                </a:tc>
                <a:extLst>
                  <a:ext uri="{0D108BD9-81ED-4DB2-BD59-A6C34878D82A}">
                    <a16:rowId xmlns:a16="http://schemas.microsoft.com/office/drawing/2014/main" val="43656564"/>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Synthesis</a:t>
                      </a:r>
                      <a:endParaRPr lang="en-GB" sz="1100" b="0" kern="1200" dirty="0">
                        <a:solidFill>
                          <a:schemeClr val="tx1"/>
                        </a:solidFill>
                        <a:effectLst/>
                        <a:latin typeface="+mn-lt"/>
                        <a:ea typeface="+mn-ea"/>
                        <a:cs typeface="+mn-cs"/>
                      </a:endParaRPr>
                    </a:p>
                  </a:txBody>
                  <a:tcPr/>
                </a:tc>
                <a:tc>
                  <a:txBody>
                    <a:bodyPr/>
                    <a:lstStyle/>
                    <a:p>
                      <a:r>
                        <a:rPr lang="en-AU" sz="1050" b="0" dirty="0">
                          <a:effectLst/>
                        </a:rPr>
                        <a:t>Arrange, assemble, collect, compose, construct, create, design, develop, formulate, manage, organize, plan, prepare, propose, set up, and write</a:t>
                      </a:r>
                      <a:endParaRPr lang="en-GB" sz="1050" b="0" dirty="0"/>
                    </a:p>
                  </a:txBody>
                  <a:tcPr/>
                </a:tc>
                <a:tc>
                  <a:txBody>
                    <a:bodyPr/>
                    <a:lstStyle/>
                    <a:p>
                      <a:pPr marL="0" algn="l" defTabSz="914400" rtl="0" eaLnBrk="1" latinLnBrk="0" hangingPunct="1"/>
                      <a:r>
                        <a:rPr lang="en-GB" sz="1050" b="0" kern="1200" dirty="0">
                          <a:solidFill>
                            <a:schemeClr val="tx1"/>
                          </a:solidFill>
                          <a:effectLst/>
                          <a:latin typeface="+mn-lt"/>
                          <a:ea typeface="+mn-ea"/>
                          <a:cs typeface="+mn-cs"/>
                        </a:rPr>
                        <a:t>5. Ensure, advise</a:t>
                      </a:r>
                      <a:br>
                        <a:rPr lang="en-GB" sz="1050" b="0" kern="1200" dirty="0">
                          <a:solidFill>
                            <a:schemeClr val="tx1"/>
                          </a:solidFill>
                          <a:effectLst/>
                          <a:latin typeface="+mn-lt"/>
                          <a:ea typeface="+mn-ea"/>
                          <a:cs typeface="+mn-cs"/>
                        </a:rPr>
                      </a:br>
                      <a:r>
                        <a:rPr lang="en-GB" sz="1050" b="0" kern="1200" dirty="0">
                          <a:solidFill>
                            <a:schemeClr val="tx1"/>
                          </a:solidFill>
                          <a:effectLst/>
                          <a:latin typeface="+mn-lt"/>
                          <a:ea typeface="+mn-ea"/>
                          <a:cs typeface="+mn-cs"/>
                        </a:rPr>
                        <a:t>6. Initiate, influence</a:t>
                      </a:r>
                    </a:p>
                  </a:txBody>
                  <a:tcPr/>
                </a:tc>
                <a:extLst>
                  <a:ext uri="{0D108BD9-81ED-4DB2-BD59-A6C34878D82A}">
                    <a16:rowId xmlns:a16="http://schemas.microsoft.com/office/drawing/2014/main" val="2826835387"/>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Evaluation</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Appraise, argue, assess, attach, choose compare, defend estimate, judge, predict, rate, score, select, support, value, evaluate</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7. Set strategy, inspire, mobilise</a:t>
                      </a:r>
                    </a:p>
                  </a:txBody>
                  <a:tcPr/>
                </a:tc>
                <a:extLst>
                  <a:ext uri="{0D108BD9-81ED-4DB2-BD59-A6C34878D82A}">
                    <a16:rowId xmlns:a16="http://schemas.microsoft.com/office/drawing/2014/main" val="419898949"/>
                  </a:ext>
                </a:extLst>
              </a:tr>
            </a:tbl>
          </a:graphicData>
        </a:graphic>
      </p:graphicFrame>
    </p:spTree>
    <p:extLst>
      <p:ext uri="{BB962C8B-B14F-4D97-AF65-F5344CB8AC3E}">
        <p14:creationId xmlns:p14="http://schemas.microsoft.com/office/powerpoint/2010/main" val="372989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6E5C-AA6D-418F-B75F-3740FD790FC6}"/>
              </a:ext>
            </a:extLst>
          </p:cNvPr>
          <p:cNvSpPr>
            <a:spLocks noGrp="1"/>
          </p:cNvSpPr>
          <p:nvPr>
            <p:ph type="title"/>
          </p:nvPr>
        </p:nvSpPr>
        <p:spPr/>
        <p:txBody>
          <a:bodyPr/>
          <a:lstStyle/>
          <a:p>
            <a:r>
              <a:rPr lang="en-GB" dirty="0"/>
              <a:t>Coding</a:t>
            </a:r>
          </a:p>
        </p:txBody>
      </p:sp>
      <p:sp>
        <p:nvSpPr>
          <p:cNvPr id="4" name="Footer Placeholder 3">
            <a:extLst>
              <a:ext uri="{FF2B5EF4-FFF2-40B4-BE49-F238E27FC236}">
                <a16:creationId xmlns:a16="http://schemas.microsoft.com/office/drawing/2014/main" id="{90421D1E-67F5-4CFC-9A47-D5F7FB123D3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0CED0E0-2BBC-474E-A795-74FC432D0590}"/>
              </a:ext>
            </a:extLst>
          </p:cNvPr>
          <p:cNvSpPr>
            <a:spLocks noGrp="1"/>
          </p:cNvSpPr>
          <p:nvPr>
            <p:ph type="sldNum" sz="quarter" idx="11"/>
          </p:nvPr>
        </p:nvSpPr>
        <p:spPr/>
        <p:txBody>
          <a:bodyPr/>
          <a:lstStyle/>
          <a:p>
            <a:fld id="{6CACE926-AEF5-4BFE-8BD7-24414108CB7B}" type="slidenum">
              <a:rPr lang="en-US" altLang="en-US" smtClean="0"/>
              <a:pPr/>
              <a:t>60</a:t>
            </a:fld>
            <a:endParaRPr lang="en-US" altLang="en-US" dirty="0"/>
          </a:p>
        </p:txBody>
      </p:sp>
      <p:pic>
        <p:nvPicPr>
          <p:cNvPr id="6" name="Picture 5">
            <a:extLst>
              <a:ext uri="{FF2B5EF4-FFF2-40B4-BE49-F238E27FC236}">
                <a16:creationId xmlns:a16="http://schemas.microsoft.com/office/drawing/2014/main" id="{61CF611A-BC96-4A07-B694-D58F3C4955C7}"/>
              </a:ext>
            </a:extLst>
          </p:cNvPr>
          <p:cNvPicPr>
            <a:picLocks noChangeAspect="1"/>
          </p:cNvPicPr>
          <p:nvPr/>
        </p:nvPicPr>
        <p:blipFill>
          <a:blip r:embed="rId2"/>
          <a:stretch>
            <a:fillRect/>
          </a:stretch>
        </p:blipFill>
        <p:spPr>
          <a:xfrm>
            <a:off x="810246" y="1067007"/>
            <a:ext cx="6715125" cy="1724025"/>
          </a:xfrm>
          <a:prstGeom prst="rect">
            <a:avLst/>
          </a:prstGeom>
        </p:spPr>
      </p:pic>
      <p:sp>
        <p:nvSpPr>
          <p:cNvPr id="8" name="Oval 7">
            <a:extLst>
              <a:ext uri="{FF2B5EF4-FFF2-40B4-BE49-F238E27FC236}">
                <a16:creationId xmlns:a16="http://schemas.microsoft.com/office/drawing/2014/main" id="{D1431EDF-2E12-4A65-B520-06F074C66881}"/>
              </a:ext>
            </a:extLst>
          </p:cNvPr>
          <p:cNvSpPr/>
          <p:nvPr/>
        </p:nvSpPr>
        <p:spPr>
          <a:xfrm>
            <a:off x="3796747" y="1994452"/>
            <a:ext cx="583096" cy="185531"/>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564317B-F41C-488F-999A-F7713D1FE6D1}"/>
              </a:ext>
            </a:extLst>
          </p:cNvPr>
          <p:cNvSpPr txBox="1"/>
          <p:nvPr/>
        </p:nvSpPr>
        <p:spPr>
          <a:xfrm>
            <a:off x="748748" y="2954960"/>
            <a:ext cx="7089913" cy="1815882"/>
          </a:xfrm>
          <a:prstGeom prst="rect">
            <a:avLst/>
          </a:prstGeom>
          <a:noFill/>
        </p:spPr>
        <p:txBody>
          <a:bodyPr wrap="square" rtlCol="0">
            <a:spAutoFit/>
          </a:bodyPr>
          <a:lstStyle/>
          <a:p>
            <a:r>
              <a:rPr lang="en-GB" sz="1600" dirty="0">
                <a:solidFill>
                  <a:srgbClr val="0070C0"/>
                </a:solidFill>
              </a:rPr>
              <a:t>“Symbol” is a bit ambiguous here; it is the machine-processable string for the concept; similarly “Representation” – it’s a human-readable term (note, it is primarily designed to carry text, not a symbol, as this is string (unless you can get the symbol in Unicode)</a:t>
            </a:r>
          </a:p>
          <a:p>
            <a:r>
              <a:rPr lang="en-GB" sz="1600" dirty="0">
                <a:solidFill>
                  <a:srgbClr val="0070C0"/>
                </a:solidFill>
              </a:rPr>
              <a:t>And “code” here is not easily reconciled to “code” as the simple datatype – it can be, but the recursion is a little challenging…to do with the “implicitness” of the code system to be referenced</a:t>
            </a:r>
          </a:p>
        </p:txBody>
      </p:sp>
      <p:sp>
        <p:nvSpPr>
          <p:cNvPr id="10" name="Oval 9">
            <a:extLst>
              <a:ext uri="{FF2B5EF4-FFF2-40B4-BE49-F238E27FC236}">
                <a16:creationId xmlns:a16="http://schemas.microsoft.com/office/drawing/2014/main" id="{ED5EB35D-D28F-4251-93B2-E34B54736470}"/>
              </a:ext>
            </a:extLst>
          </p:cNvPr>
          <p:cNvSpPr/>
          <p:nvPr/>
        </p:nvSpPr>
        <p:spPr>
          <a:xfrm>
            <a:off x="3796747" y="2207211"/>
            <a:ext cx="993914" cy="185531"/>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9119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76FE-112F-47AC-9CE2-DF0EA7C55EFA}"/>
              </a:ext>
            </a:extLst>
          </p:cNvPr>
          <p:cNvSpPr>
            <a:spLocks noGrp="1"/>
          </p:cNvSpPr>
          <p:nvPr>
            <p:ph type="title"/>
          </p:nvPr>
        </p:nvSpPr>
        <p:spPr/>
        <p:txBody>
          <a:bodyPr/>
          <a:lstStyle/>
          <a:p>
            <a:r>
              <a:rPr lang="en-GB" dirty="0"/>
              <a:t>Coding: limitations and [no] example</a:t>
            </a:r>
          </a:p>
        </p:txBody>
      </p:sp>
      <p:sp>
        <p:nvSpPr>
          <p:cNvPr id="3" name="Text Placeholder 2">
            <a:extLst>
              <a:ext uri="{FF2B5EF4-FFF2-40B4-BE49-F238E27FC236}">
                <a16:creationId xmlns:a16="http://schemas.microsoft.com/office/drawing/2014/main" id="{9EE9ADBC-8F5A-4A47-868C-4521E4E19394}"/>
              </a:ext>
            </a:extLst>
          </p:cNvPr>
          <p:cNvSpPr>
            <a:spLocks noGrp="1"/>
          </p:cNvSpPr>
          <p:nvPr>
            <p:ph type="body" sz="quarter" idx="13"/>
          </p:nvPr>
        </p:nvSpPr>
        <p:spPr>
          <a:xfrm>
            <a:off x="614362" y="1134894"/>
            <a:ext cx="8228883" cy="2111890"/>
          </a:xfrm>
        </p:spPr>
        <p:txBody>
          <a:bodyPr/>
          <a:lstStyle/>
          <a:p>
            <a:r>
              <a:rPr lang="en-GB" dirty="0"/>
              <a:t>Can be bound to a value set</a:t>
            </a:r>
          </a:p>
          <a:p>
            <a:r>
              <a:rPr lang="en-GB" dirty="0"/>
              <a:t>All attributes are optional</a:t>
            </a:r>
          </a:p>
          <a:p>
            <a:r>
              <a:rPr lang="en-GB" dirty="0"/>
              <a:t>Not found used as a datatype in its own right in a resource specification….so no actual examples</a:t>
            </a:r>
          </a:p>
          <a:p>
            <a:endParaRPr lang="en-GB" dirty="0"/>
          </a:p>
          <a:p>
            <a:endParaRPr lang="en-GB" dirty="0"/>
          </a:p>
        </p:txBody>
      </p:sp>
      <p:sp>
        <p:nvSpPr>
          <p:cNvPr id="4" name="Footer Placeholder 3">
            <a:extLst>
              <a:ext uri="{FF2B5EF4-FFF2-40B4-BE49-F238E27FC236}">
                <a16:creationId xmlns:a16="http://schemas.microsoft.com/office/drawing/2014/main" id="{2D6358D8-623B-4E7E-8642-40293E56C6E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804F689-1BB0-404C-8651-9D41A323D2F8}"/>
              </a:ext>
            </a:extLst>
          </p:cNvPr>
          <p:cNvSpPr>
            <a:spLocks noGrp="1"/>
          </p:cNvSpPr>
          <p:nvPr>
            <p:ph type="sldNum" sz="quarter" idx="11"/>
          </p:nvPr>
        </p:nvSpPr>
        <p:spPr/>
        <p:txBody>
          <a:bodyPr/>
          <a:lstStyle/>
          <a:p>
            <a:fld id="{6CACE926-AEF5-4BFE-8BD7-24414108CB7B}" type="slidenum">
              <a:rPr lang="en-US" altLang="en-US" smtClean="0"/>
              <a:pPr/>
              <a:t>61</a:t>
            </a:fld>
            <a:endParaRPr lang="en-US" altLang="en-US" dirty="0"/>
          </a:p>
        </p:txBody>
      </p:sp>
      <p:sp>
        <p:nvSpPr>
          <p:cNvPr id="6" name="TextBox 5">
            <a:extLst>
              <a:ext uri="{FF2B5EF4-FFF2-40B4-BE49-F238E27FC236}">
                <a16:creationId xmlns:a16="http://schemas.microsoft.com/office/drawing/2014/main" id="{EB74C1DE-AD04-45AF-8E8D-A7DABE1FE341}"/>
              </a:ext>
            </a:extLst>
          </p:cNvPr>
          <p:cNvSpPr txBox="1"/>
          <p:nvPr/>
        </p:nvSpPr>
        <p:spPr>
          <a:xfrm>
            <a:off x="614362" y="3536330"/>
            <a:ext cx="8228883" cy="584775"/>
          </a:xfrm>
          <a:prstGeom prst="rect">
            <a:avLst/>
          </a:prstGeom>
          <a:noFill/>
        </p:spPr>
        <p:txBody>
          <a:bodyPr wrap="square" rtlCol="0">
            <a:spAutoFit/>
          </a:bodyPr>
          <a:lstStyle/>
          <a:p>
            <a:r>
              <a:rPr lang="en-GB" sz="1600" dirty="0">
                <a:solidFill>
                  <a:srgbClr val="0070C0"/>
                </a:solidFill>
              </a:rPr>
              <a:t>And the examples in the FHIR spec don’t appear to be correct….or at least not obviously correct</a:t>
            </a:r>
          </a:p>
        </p:txBody>
      </p:sp>
    </p:spTree>
    <p:extLst>
      <p:ext uri="{BB962C8B-B14F-4D97-AF65-F5344CB8AC3E}">
        <p14:creationId xmlns:p14="http://schemas.microsoft.com/office/powerpoint/2010/main" val="224155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0B3B-C5BC-48B5-BE28-18AD544FE1F8}"/>
              </a:ext>
            </a:extLst>
          </p:cNvPr>
          <p:cNvSpPr>
            <a:spLocks noGrp="1"/>
          </p:cNvSpPr>
          <p:nvPr>
            <p:ph type="title"/>
          </p:nvPr>
        </p:nvSpPr>
        <p:spPr/>
        <p:txBody>
          <a:bodyPr/>
          <a:lstStyle/>
          <a:p>
            <a:r>
              <a:rPr lang="en-GB" dirty="0" err="1"/>
              <a:t>CodeableConcept</a:t>
            </a:r>
            <a:endParaRPr lang="en-GB" dirty="0"/>
          </a:p>
        </p:txBody>
      </p:sp>
      <p:sp>
        <p:nvSpPr>
          <p:cNvPr id="4" name="Footer Placeholder 3">
            <a:extLst>
              <a:ext uri="{FF2B5EF4-FFF2-40B4-BE49-F238E27FC236}">
                <a16:creationId xmlns:a16="http://schemas.microsoft.com/office/drawing/2014/main" id="{E19FE00B-2C21-4E4B-8C83-FD627442E47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38DE18B-846B-4362-ABA1-78647383B550}"/>
              </a:ext>
            </a:extLst>
          </p:cNvPr>
          <p:cNvSpPr>
            <a:spLocks noGrp="1"/>
          </p:cNvSpPr>
          <p:nvPr>
            <p:ph type="sldNum" sz="quarter" idx="11"/>
          </p:nvPr>
        </p:nvSpPr>
        <p:spPr/>
        <p:txBody>
          <a:bodyPr/>
          <a:lstStyle/>
          <a:p>
            <a:fld id="{6CACE926-AEF5-4BFE-8BD7-24414108CB7B}" type="slidenum">
              <a:rPr lang="en-US" altLang="en-US" smtClean="0"/>
              <a:pPr/>
              <a:t>62</a:t>
            </a:fld>
            <a:endParaRPr lang="en-US" altLang="en-US" dirty="0"/>
          </a:p>
        </p:txBody>
      </p:sp>
      <p:pic>
        <p:nvPicPr>
          <p:cNvPr id="6" name="Picture 5">
            <a:extLst>
              <a:ext uri="{FF2B5EF4-FFF2-40B4-BE49-F238E27FC236}">
                <a16:creationId xmlns:a16="http://schemas.microsoft.com/office/drawing/2014/main" id="{9B668F0D-B93F-42F5-80FB-C0EBAD0FAB1E}"/>
              </a:ext>
            </a:extLst>
          </p:cNvPr>
          <p:cNvPicPr>
            <a:picLocks noChangeAspect="1"/>
          </p:cNvPicPr>
          <p:nvPr/>
        </p:nvPicPr>
        <p:blipFill>
          <a:blip r:embed="rId2"/>
          <a:stretch>
            <a:fillRect/>
          </a:stretch>
        </p:blipFill>
        <p:spPr>
          <a:xfrm>
            <a:off x="5079518" y="1051364"/>
            <a:ext cx="3878952" cy="2628900"/>
          </a:xfrm>
          <a:prstGeom prst="rect">
            <a:avLst/>
          </a:prstGeom>
        </p:spPr>
      </p:pic>
      <p:sp>
        <p:nvSpPr>
          <p:cNvPr id="7" name="Oval 6">
            <a:extLst>
              <a:ext uri="{FF2B5EF4-FFF2-40B4-BE49-F238E27FC236}">
                <a16:creationId xmlns:a16="http://schemas.microsoft.com/office/drawing/2014/main" id="{41B9B931-1C92-4D37-B832-A1004B698D6F}"/>
              </a:ext>
            </a:extLst>
          </p:cNvPr>
          <p:cNvSpPr/>
          <p:nvPr/>
        </p:nvSpPr>
        <p:spPr>
          <a:xfrm>
            <a:off x="5147778" y="2007939"/>
            <a:ext cx="1266273" cy="324444"/>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7CACCFD-E1D4-44CA-B7CE-72015F067C47}"/>
              </a:ext>
            </a:extLst>
          </p:cNvPr>
          <p:cNvSpPr txBox="1"/>
          <p:nvPr/>
        </p:nvSpPr>
        <p:spPr>
          <a:xfrm>
            <a:off x="412817" y="1088089"/>
            <a:ext cx="4734961" cy="1200329"/>
          </a:xfrm>
          <a:prstGeom prst="rect">
            <a:avLst/>
          </a:prstGeom>
          <a:noFill/>
        </p:spPr>
        <p:txBody>
          <a:bodyPr wrap="square" rtlCol="0">
            <a:spAutoFit/>
          </a:bodyPr>
          <a:lstStyle/>
          <a:p>
            <a:r>
              <a:rPr lang="en-GB" dirty="0"/>
              <a:t>Used when a coded concept from a code system is usual, but also allows for provision of text</a:t>
            </a:r>
          </a:p>
          <a:p>
            <a:r>
              <a:rPr lang="en-GB" dirty="0"/>
              <a:t>Can (should!) be bound to a value set</a:t>
            </a:r>
          </a:p>
        </p:txBody>
      </p:sp>
    </p:spTree>
    <p:extLst>
      <p:ext uri="{BB962C8B-B14F-4D97-AF65-F5344CB8AC3E}">
        <p14:creationId xmlns:p14="http://schemas.microsoft.com/office/powerpoint/2010/main" val="2834539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A755-ED57-4622-A5FE-4464B982BC76}"/>
              </a:ext>
            </a:extLst>
          </p:cNvPr>
          <p:cNvSpPr>
            <a:spLocks noGrp="1"/>
          </p:cNvSpPr>
          <p:nvPr>
            <p:ph type="title"/>
          </p:nvPr>
        </p:nvSpPr>
        <p:spPr/>
        <p:txBody>
          <a:bodyPr/>
          <a:lstStyle/>
          <a:p>
            <a:r>
              <a:rPr lang="en-GB" dirty="0" err="1"/>
              <a:t>CodeableConcept</a:t>
            </a:r>
            <a:r>
              <a:rPr lang="en-GB" dirty="0"/>
              <a:t> - detail</a:t>
            </a:r>
          </a:p>
        </p:txBody>
      </p:sp>
      <p:sp>
        <p:nvSpPr>
          <p:cNvPr id="3" name="Text Placeholder 2">
            <a:extLst>
              <a:ext uri="{FF2B5EF4-FFF2-40B4-BE49-F238E27FC236}">
                <a16:creationId xmlns:a16="http://schemas.microsoft.com/office/drawing/2014/main" id="{F04D4608-7E5B-4C09-898B-DB5277F42416}"/>
              </a:ext>
            </a:extLst>
          </p:cNvPr>
          <p:cNvSpPr>
            <a:spLocks noGrp="1"/>
          </p:cNvSpPr>
          <p:nvPr>
            <p:ph type="body" sz="quarter" idx="13"/>
          </p:nvPr>
        </p:nvSpPr>
        <p:spPr>
          <a:xfrm>
            <a:off x="614363" y="1134893"/>
            <a:ext cx="5603691" cy="3376051"/>
          </a:xfrm>
        </p:spPr>
        <p:txBody>
          <a:bodyPr/>
          <a:lstStyle/>
          <a:p>
            <a:r>
              <a:rPr lang="en-GB" dirty="0"/>
              <a:t>Re-uses the Coding datatype and adds in a text string</a:t>
            </a:r>
          </a:p>
          <a:p>
            <a:r>
              <a:rPr lang="en-GB" dirty="0"/>
              <a:t>The coding datatype can be used many times [0..*] so the concept (data/unit of thought) can be expressed using more than one code system</a:t>
            </a:r>
          </a:p>
        </p:txBody>
      </p:sp>
      <p:sp>
        <p:nvSpPr>
          <p:cNvPr id="4" name="Footer Placeholder 3">
            <a:extLst>
              <a:ext uri="{FF2B5EF4-FFF2-40B4-BE49-F238E27FC236}">
                <a16:creationId xmlns:a16="http://schemas.microsoft.com/office/drawing/2014/main" id="{B4AB1F0E-B087-4F8F-A542-6742EE60CA0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67722B2-51D0-48B3-88A7-520AEB90E5CC}"/>
              </a:ext>
            </a:extLst>
          </p:cNvPr>
          <p:cNvSpPr>
            <a:spLocks noGrp="1"/>
          </p:cNvSpPr>
          <p:nvPr>
            <p:ph type="sldNum" sz="quarter" idx="11"/>
          </p:nvPr>
        </p:nvSpPr>
        <p:spPr/>
        <p:txBody>
          <a:bodyPr/>
          <a:lstStyle/>
          <a:p>
            <a:fld id="{6CACE926-AEF5-4BFE-8BD7-24414108CB7B}" type="slidenum">
              <a:rPr lang="en-US" altLang="en-US" smtClean="0"/>
              <a:pPr/>
              <a:t>63</a:t>
            </a:fld>
            <a:endParaRPr lang="en-US" altLang="en-US" dirty="0"/>
          </a:p>
        </p:txBody>
      </p:sp>
      <p:pic>
        <p:nvPicPr>
          <p:cNvPr id="7" name="Picture 6">
            <a:extLst>
              <a:ext uri="{FF2B5EF4-FFF2-40B4-BE49-F238E27FC236}">
                <a16:creationId xmlns:a16="http://schemas.microsoft.com/office/drawing/2014/main" id="{B323E87F-C4F2-4B74-ADA1-BBF1F8638FD7}"/>
              </a:ext>
            </a:extLst>
          </p:cNvPr>
          <p:cNvPicPr>
            <a:picLocks noChangeAspect="1"/>
          </p:cNvPicPr>
          <p:nvPr/>
        </p:nvPicPr>
        <p:blipFill>
          <a:blip r:embed="rId2"/>
          <a:stretch>
            <a:fillRect/>
          </a:stretch>
        </p:blipFill>
        <p:spPr>
          <a:xfrm>
            <a:off x="6218054" y="365789"/>
            <a:ext cx="2340863" cy="1772611"/>
          </a:xfrm>
          <a:prstGeom prst="rect">
            <a:avLst/>
          </a:prstGeom>
        </p:spPr>
      </p:pic>
      <p:pic>
        <p:nvPicPr>
          <p:cNvPr id="8" name="Picture 7">
            <a:extLst>
              <a:ext uri="{FF2B5EF4-FFF2-40B4-BE49-F238E27FC236}">
                <a16:creationId xmlns:a16="http://schemas.microsoft.com/office/drawing/2014/main" id="{07B4719C-A2C0-42FC-9912-82AAB425D877}"/>
              </a:ext>
            </a:extLst>
          </p:cNvPr>
          <p:cNvPicPr>
            <a:picLocks noChangeAspect="1"/>
          </p:cNvPicPr>
          <p:nvPr/>
        </p:nvPicPr>
        <p:blipFill>
          <a:blip r:embed="rId3"/>
          <a:stretch>
            <a:fillRect/>
          </a:stretch>
        </p:blipFill>
        <p:spPr>
          <a:xfrm>
            <a:off x="7372350" y="2762471"/>
            <a:ext cx="1123950" cy="942975"/>
          </a:xfrm>
          <a:prstGeom prst="rect">
            <a:avLst/>
          </a:prstGeom>
        </p:spPr>
      </p:pic>
    </p:spTree>
    <p:extLst>
      <p:ext uri="{BB962C8B-B14F-4D97-AF65-F5344CB8AC3E}">
        <p14:creationId xmlns:p14="http://schemas.microsoft.com/office/powerpoint/2010/main" val="2779202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E25A-877F-40E0-8DEF-AEA12DC12EE7}"/>
              </a:ext>
            </a:extLst>
          </p:cNvPr>
          <p:cNvSpPr>
            <a:spLocks noGrp="1"/>
          </p:cNvSpPr>
          <p:nvPr>
            <p:ph type="title"/>
          </p:nvPr>
        </p:nvSpPr>
        <p:spPr/>
        <p:txBody>
          <a:bodyPr/>
          <a:lstStyle/>
          <a:p>
            <a:r>
              <a:rPr lang="en-GB" dirty="0"/>
              <a:t>Value set binding</a:t>
            </a:r>
          </a:p>
        </p:txBody>
      </p:sp>
      <p:sp>
        <p:nvSpPr>
          <p:cNvPr id="3" name="Text Placeholder 2">
            <a:extLst>
              <a:ext uri="{FF2B5EF4-FFF2-40B4-BE49-F238E27FC236}">
                <a16:creationId xmlns:a16="http://schemas.microsoft.com/office/drawing/2014/main" id="{342CEF4E-A7C7-47C3-89B7-DB78B3EB09ED}"/>
              </a:ext>
            </a:extLst>
          </p:cNvPr>
          <p:cNvSpPr>
            <a:spLocks noGrp="1"/>
          </p:cNvSpPr>
          <p:nvPr>
            <p:ph type="body" sz="quarter" idx="13"/>
          </p:nvPr>
        </p:nvSpPr>
        <p:spPr/>
        <p:txBody>
          <a:bodyPr/>
          <a:lstStyle/>
          <a:p>
            <a:r>
              <a:rPr lang="en-GB" dirty="0"/>
              <a:t>“Binding” is the term used to describe providing a value set for a coded artefact (element)</a:t>
            </a:r>
          </a:p>
          <a:p>
            <a:r>
              <a:rPr lang="en-GB" dirty="0"/>
              <a:t>The degree to which any implementation must use the value set specified is managed by the binding “strength”</a:t>
            </a:r>
          </a:p>
          <a:p>
            <a:r>
              <a:rPr lang="en-GB" dirty="0"/>
              <a:t>FHIR has four binding strengths</a:t>
            </a:r>
          </a:p>
        </p:txBody>
      </p:sp>
      <p:sp>
        <p:nvSpPr>
          <p:cNvPr id="4" name="Footer Placeholder 3">
            <a:extLst>
              <a:ext uri="{FF2B5EF4-FFF2-40B4-BE49-F238E27FC236}">
                <a16:creationId xmlns:a16="http://schemas.microsoft.com/office/drawing/2014/main" id="{E1DAB7B9-E4AC-4B87-B315-D6C1DE08400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7E98140-5F14-4377-96A8-ECFA62D43003}"/>
              </a:ext>
            </a:extLst>
          </p:cNvPr>
          <p:cNvSpPr>
            <a:spLocks noGrp="1"/>
          </p:cNvSpPr>
          <p:nvPr>
            <p:ph type="sldNum" sz="quarter" idx="11"/>
          </p:nvPr>
        </p:nvSpPr>
        <p:spPr/>
        <p:txBody>
          <a:bodyPr/>
          <a:lstStyle/>
          <a:p>
            <a:fld id="{6CACE926-AEF5-4BFE-8BD7-24414108CB7B}" type="slidenum">
              <a:rPr lang="en-US" altLang="en-US" smtClean="0"/>
              <a:pPr/>
              <a:t>64</a:t>
            </a:fld>
            <a:endParaRPr lang="en-US" altLang="en-US" dirty="0"/>
          </a:p>
        </p:txBody>
      </p:sp>
      <p:pic>
        <p:nvPicPr>
          <p:cNvPr id="7" name="Picture 6">
            <a:extLst>
              <a:ext uri="{FF2B5EF4-FFF2-40B4-BE49-F238E27FC236}">
                <a16:creationId xmlns:a16="http://schemas.microsoft.com/office/drawing/2014/main" id="{C132FAE1-85ED-4A93-B1AD-108FA8A36D91}"/>
              </a:ext>
            </a:extLst>
          </p:cNvPr>
          <p:cNvPicPr>
            <a:picLocks noChangeAspect="1"/>
          </p:cNvPicPr>
          <p:nvPr/>
        </p:nvPicPr>
        <p:blipFill>
          <a:blip r:embed="rId2"/>
          <a:stretch>
            <a:fillRect/>
          </a:stretch>
        </p:blipFill>
        <p:spPr>
          <a:xfrm>
            <a:off x="1067963" y="3221032"/>
            <a:ext cx="5995238" cy="1430772"/>
          </a:xfrm>
          <a:prstGeom prst="rect">
            <a:avLst/>
          </a:prstGeom>
        </p:spPr>
      </p:pic>
      <p:sp>
        <p:nvSpPr>
          <p:cNvPr id="8" name="Oval 7">
            <a:extLst>
              <a:ext uri="{FF2B5EF4-FFF2-40B4-BE49-F238E27FC236}">
                <a16:creationId xmlns:a16="http://schemas.microsoft.com/office/drawing/2014/main" id="{841B0852-CB93-4B0C-A6F0-94C417BC073A}"/>
              </a:ext>
            </a:extLst>
          </p:cNvPr>
          <p:cNvSpPr/>
          <p:nvPr/>
        </p:nvSpPr>
        <p:spPr>
          <a:xfrm>
            <a:off x="4293704" y="3823076"/>
            <a:ext cx="993914" cy="185531"/>
          </a:xfrm>
          <a:prstGeom prst="ellipse">
            <a:avLst/>
          </a:prstGeom>
          <a:noFill/>
          <a:ln w="28575">
            <a:solidFill>
              <a:srgbClr val="EC22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61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6F5-B122-4DCF-8CD4-39E4F987D818}"/>
              </a:ext>
            </a:extLst>
          </p:cNvPr>
          <p:cNvSpPr>
            <a:spLocks noGrp="1"/>
          </p:cNvSpPr>
          <p:nvPr>
            <p:ph type="title"/>
          </p:nvPr>
        </p:nvSpPr>
        <p:spPr/>
        <p:txBody>
          <a:bodyPr/>
          <a:lstStyle/>
          <a:p>
            <a:r>
              <a:rPr lang="en-GB" dirty="0"/>
              <a:t>FHIR Binding strengths</a:t>
            </a:r>
          </a:p>
        </p:txBody>
      </p:sp>
      <p:sp>
        <p:nvSpPr>
          <p:cNvPr id="3" name="Text Placeholder 2">
            <a:extLst>
              <a:ext uri="{FF2B5EF4-FFF2-40B4-BE49-F238E27FC236}">
                <a16:creationId xmlns:a16="http://schemas.microsoft.com/office/drawing/2014/main" id="{83D256D9-9EF7-4DBA-AF95-62A5D12B5C37}"/>
              </a:ext>
            </a:extLst>
          </p:cNvPr>
          <p:cNvSpPr>
            <a:spLocks noGrp="1"/>
          </p:cNvSpPr>
          <p:nvPr>
            <p:ph type="body" sz="quarter" idx="13"/>
          </p:nvPr>
        </p:nvSpPr>
        <p:spPr>
          <a:xfrm>
            <a:off x="614362" y="1094399"/>
            <a:ext cx="8228883" cy="2959201"/>
          </a:xfrm>
        </p:spPr>
        <p:txBody>
          <a:bodyPr/>
          <a:lstStyle/>
          <a:p>
            <a:r>
              <a:rPr lang="en-GB" sz="1600" dirty="0">
                <a:solidFill>
                  <a:srgbClr val="FF0000"/>
                </a:solidFill>
              </a:rPr>
              <a:t>REQUIRED</a:t>
            </a:r>
            <a:r>
              <a:rPr lang="en-GB" sz="1600" dirty="0"/>
              <a:t>: To be conformant, the concept in this element SHALL be from the specified value set</a:t>
            </a:r>
          </a:p>
          <a:p>
            <a:r>
              <a:rPr lang="en-GB" sz="1600" dirty="0">
                <a:solidFill>
                  <a:srgbClr val="FF0000"/>
                </a:solidFill>
              </a:rPr>
              <a:t>EXTENSIBLE</a:t>
            </a:r>
            <a:r>
              <a:rPr lang="en-GB" sz="1600" dirty="0"/>
              <a:t>: To be conformant, the concept in this element SHALL be from the specified value set if any of the codes within the value set can apply to the concept being communicated. If the value set does not cover the concept (based on human review), alternate </a:t>
            </a:r>
            <a:r>
              <a:rPr lang="en-GB" sz="1600" dirty="0" err="1"/>
              <a:t>codings</a:t>
            </a:r>
            <a:r>
              <a:rPr lang="en-GB" sz="1600" dirty="0"/>
              <a:t> (or, data type allowing, text) may be included instead</a:t>
            </a:r>
          </a:p>
          <a:p>
            <a:r>
              <a:rPr lang="en-GB" sz="1600" dirty="0">
                <a:solidFill>
                  <a:srgbClr val="FF0000"/>
                </a:solidFill>
              </a:rPr>
              <a:t>PREFERRED</a:t>
            </a:r>
            <a:r>
              <a:rPr lang="en-GB" sz="1600" dirty="0"/>
              <a:t>: Instances are encouraged to draw from the specified codes for interoperability purposes but are not required to do so to be considered conformant</a:t>
            </a:r>
          </a:p>
          <a:p>
            <a:r>
              <a:rPr lang="en-GB" sz="1400" dirty="0">
                <a:solidFill>
                  <a:srgbClr val="FF0000"/>
                </a:solidFill>
              </a:rPr>
              <a:t>EXAMPLE</a:t>
            </a:r>
            <a:r>
              <a:rPr lang="en-GB" sz="1400" dirty="0"/>
              <a:t>: </a:t>
            </a:r>
            <a:r>
              <a:rPr lang="en-GB" sz="1600" dirty="0"/>
              <a:t>Instances are not expected or even encouraged to draw from the specified value set. The value set merely provides examples of the types of concepts intended to be included</a:t>
            </a:r>
            <a:endParaRPr lang="en-GB" sz="1400" dirty="0"/>
          </a:p>
        </p:txBody>
      </p:sp>
      <p:sp>
        <p:nvSpPr>
          <p:cNvPr id="4" name="Footer Placeholder 3">
            <a:extLst>
              <a:ext uri="{FF2B5EF4-FFF2-40B4-BE49-F238E27FC236}">
                <a16:creationId xmlns:a16="http://schemas.microsoft.com/office/drawing/2014/main" id="{3A7F4A65-4A06-4621-B37D-CFB2ECE3390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7D5510E-F82B-45A8-AD11-0FBAFF9CBB60}"/>
              </a:ext>
            </a:extLst>
          </p:cNvPr>
          <p:cNvSpPr>
            <a:spLocks noGrp="1"/>
          </p:cNvSpPr>
          <p:nvPr>
            <p:ph type="sldNum" sz="quarter" idx="11"/>
          </p:nvPr>
        </p:nvSpPr>
        <p:spPr/>
        <p:txBody>
          <a:bodyPr/>
          <a:lstStyle/>
          <a:p>
            <a:fld id="{6CACE926-AEF5-4BFE-8BD7-24414108CB7B}" type="slidenum">
              <a:rPr lang="en-US" altLang="en-US" smtClean="0"/>
              <a:pPr/>
              <a:t>65</a:t>
            </a:fld>
            <a:endParaRPr lang="en-US" altLang="en-US" dirty="0"/>
          </a:p>
        </p:txBody>
      </p:sp>
    </p:spTree>
    <p:extLst>
      <p:ext uri="{BB962C8B-B14F-4D97-AF65-F5344CB8AC3E}">
        <p14:creationId xmlns:p14="http://schemas.microsoft.com/office/powerpoint/2010/main" val="246710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EC32-A5F9-4609-8294-213B73643173}"/>
              </a:ext>
            </a:extLst>
          </p:cNvPr>
          <p:cNvSpPr>
            <a:spLocks noGrp="1"/>
          </p:cNvSpPr>
          <p:nvPr>
            <p:ph type="title"/>
          </p:nvPr>
        </p:nvSpPr>
        <p:spPr/>
        <p:txBody>
          <a:bodyPr/>
          <a:lstStyle/>
          <a:p>
            <a:r>
              <a:rPr lang="en-GB" dirty="0"/>
              <a:t>Binding “Rules”</a:t>
            </a:r>
          </a:p>
        </p:txBody>
      </p:sp>
      <p:sp>
        <p:nvSpPr>
          <p:cNvPr id="3" name="Text Placeholder 2">
            <a:extLst>
              <a:ext uri="{FF2B5EF4-FFF2-40B4-BE49-F238E27FC236}">
                <a16:creationId xmlns:a16="http://schemas.microsoft.com/office/drawing/2014/main" id="{0E43DB14-F2BF-477C-8CA3-D7460FCE0FC9}"/>
              </a:ext>
            </a:extLst>
          </p:cNvPr>
          <p:cNvSpPr>
            <a:spLocks noGrp="1"/>
          </p:cNvSpPr>
          <p:nvPr>
            <p:ph type="body" sz="quarter" idx="13"/>
          </p:nvPr>
        </p:nvSpPr>
        <p:spPr>
          <a:xfrm>
            <a:off x="614362" y="1134893"/>
            <a:ext cx="8228883" cy="2630707"/>
          </a:xfrm>
        </p:spPr>
        <p:txBody>
          <a:bodyPr/>
          <a:lstStyle/>
          <a:p>
            <a:r>
              <a:rPr lang="en-GB" dirty="0"/>
              <a:t>Specified in 4.1.5 of the FHIR spec [</a:t>
            </a:r>
            <a:r>
              <a:rPr lang="en-GB" dirty="0">
                <a:hlinkClick r:id="rId2"/>
              </a:rPr>
              <a:t>https://www.hl7.org/fhir/terminologies.html</a:t>
            </a:r>
            <a:r>
              <a:rPr lang="en-GB" dirty="0"/>
              <a:t>]</a:t>
            </a:r>
          </a:p>
          <a:p>
            <a:r>
              <a:rPr lang="en-GB" dirty="0"/>
              <a:t>These are detailed patterns for implementation, in an “if-then” pattern e.g.:</a:t>
            </a:r>
            <a:br>
              <a:rPr lang="en-GB" dirty="0"/>
            </a:br>
            <a:r>
              <a:rPr lang="en-GB" sz="2000" i="1" dirty="0"/>
              <a:t>&lt;&lt;</a:t>
            </a:r>
            <a:r>
              <a:rPr lang="en-GB" sz="1600" i="1" dirty="0"/>
              <a:t>IF “required” is used with </a:t>
            </a:r>
            <a:r>
              <a:rPr lang="en-GB" sz="1600" i="1" dirty="0" err="1"/>
              <a:t>CodeableConcept</a:t>
            </a:r>
            <a:r>
              <a:rPr lang="en-GB" sz="1600" i="1" dirty="0"/>
              <a:t> THEN </a:t>
            </a:r>
          </a:p>
          <a:p>
            <a:pPr lvl="1"/>
            <a:r>
              <a:rPr lang="en-GB" sz="1600" i="1" dirty="0"/>
              <a:t>at least one Coding element SHALL be present AND </a:t>
            </a:r>
          </a:p>
          <a:p>
            <a:pPr lvl="1"/>
            <a:r>
              <a:rPr lang="en-GB" sz="1600" i="1" dirty="0"/>
              <a:t>one of the Coding values SHALL be from the specified value set</a:t>
            </a:r>
            <a:r>
              <a:rPr lang="en-GB" sz="1800" i="1" dirty="0"/>
              <a:t>&gt;&gt;</a:t>
            </a:r>
            <a:endParaRPr lang="en-GB" i="1" dirty="0"/>
          </a:p>
        </p:txBody>
      </p:sp>
      <p:sp>
        <p:nvSpPr>
          <p:cNvPr id="4" name="Footer Placeholder 3">
            <a:extLst>
              <a:ext uri="{FF2B5EF4-FFF2-40B4-BE49-F238E27FC236}">
                <a16:creationId xmlns:a16="http://schemas.microsoft.com/office/drawing/2014/main" id="{94337228-A57B-4CF7-9846-58130879732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D0FA886-5545-4DBB-B568-6153D128EA4F}"/>
              </a:ext>
            </a:extLst>
          </p:cNvPr>
          <p:cNvSpPr>
            <a:spLocks noGrp="1"/>
          </p:cNvSpPr>
          <p:nvPr>
            <p:ph type="sldNum" sz="quarter" idx="11"/>
          </p:nvPr>
        </p:nvSpPr>
        <p:spPr/>
        <p:txBody>
          <a:bodyPr/>
          <a:lstStyle/>
          <a:p>
            <a:fld id="{6CACE926-AEF5-4BFE-8BD7-24414108CB7B}" type="slidenum">
              <a:rPr lang="en-US" altLang="en-US" smtClean="0"/>
              <a:pPr/>
              <a:t>66</a:t>
            </a:fld>
            <a:endParaRPr lang="en-US" altLang="en-US" dirty="0"/>
          </a:p>
        </p:txBody>
      </p:sp>
      <p:sp>
        <p:nvSpPr>
          <p:cNvPr id="6" name="TextBox 5">
            <a:extLst>
              <a:ext uri="{FF2B5EF4-FFF2-40B4-BE49-F238E27FC236}">
                <a16:creationId xmlns:a16="http://schemas.microsoft.com/office/drawing/2014/main" id="{968DF1D6-E15B-4DDF-86B1-A94905D827B1}"/>
              </a:ext>
            </a:extLst>
          </p:cNvPr>
          <p:cNvSpPr txBox="1"/>
          <p:nvPr/>
        </p:nvSpPr>
        <p:spPr>
          <a:xfrm>
            <a:off x="400838" y="3724987"/>
            <a:ext cx="8107200" cy="830997"/>
          </a:xfrm>
          <a:prstGeom prst="rect">
            <a:avLst/>
          </a:prstGeom>
          <a:noFill/>
        </p:spPr>
        <p:txBody>
          <a:bodyPr wrap="square" rtlCol="0">
            <a:spAutoFit/>
          </a:bodyPr>
          <a:lstStyle/>
          <a:p>
            <a:r>
              <a:rPr lang="en-GB" sz="1600" dirty="0">
                <a:solidFill>
                  <a:srgbClr val="0070C0"/>
                </a:solidFill>
              </a:rPr>
              <a:t>It may be helpful to remind implementers of these rules at the start of an IG so that the actual implementations do obey them in their use of the value set(s) that have been bound</a:t>
            </a:r>
          </a:p>
        </p:txBody>
      </p:sp>
    </p:spTree>
    <p:extLst>
      <p:ext uri="{BB962C8B-B14F-4D97-AF65-F5344CB8AC3E}">
        <p14:creationId xmlns:p14="http://schemas.microsoft.com/office/powerpoint/2010/main" val="36279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EA99-41E1-45BE-A773-8EDDF713E113}"/>
              </a:ext>
            </a:extLst>
          </p:cNvPr>
          <p:cNvSpPr>
            <a:spLocks noGrp="1"/>
          </p:cNvSpPr>
          <p:nvPr>
            <p:ph type="title"/>
          </p:nvPr>
        </p:nvSpPr>
        <p:spPr/>
        <p:txBody>
          <a:bodyPr/>
          <a:lstStyle/>
          <a:p>
            <a:r>
              <a:rPr lang="en-GB" dirty="0"/>
              <a:t>Binding Process/Syntax</a:t>
            </a:r>
          </a:p>
        </p:txBody>
      </p:sp>
      <p:sp>
        <p:nvSpPr>
          <p:cNvPr id="3" name="Text Placeholder 2">
            <a:extLst>
              <a:ext uri="{FF2B5EF4-FFF2-40B4-BE49-F238E27FC236}">
                <a16:creationId xmlns:a16="http://schemas.microsoft.com/office/drawing/2014/main" id="{9E4777E9-6FD3-49AA-9585-41594476407B}"/>
              </a:ext>
            </a:extLst>
          </p:cNvPr>
          <p:cNvSpPr>
            <a:spLocks noGrp="1"/>
          </p:cNvSpPr>
          <p:nvPr>
            <p:ph type="body" sz="quarter" idx="13"/>
          </p:nvPr>
        </p:nvSpPr>
        <p:spPr>
          <a:xfrm>
            <a:off x="614362" y="1134893"/>
            <a:ext cx="8228883" cy="2832307"/>
          </a:xfrm>
        </p:spPr>
        <p:txBody>
          <a:bodyPr/>
          <a:lstStyle/>
          <a:p>
            <a:r>
              <a:rPr lang="en-GB" dirty="0"/>
              <a:t>Occurs in “Element Definition” – the metadata of any element in a resource (as in ISO 11179)*</a:t>
            </a:r>
          </a:p>
        </p:txBody>
      </p:sp>
      <p:sp>
        <p:nvSpPr>
          <p:cNvPr id="4" name="Footer Placeholder 3">
            <a:extLst>
              <a:ext uri="{FF2B5EF4-FFF2-40B4-BE49-F238E27FC236}">
                <a16:creationId xmlns:a16="http://schemas.microsoft.com/office/drawing/2014/main" id="{99CE5EF0-815A-4BFF-87E7-537D624C4EF4}"/>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69D87BD3-9D7E-4E58-929F-F6B7790C759C}"/>
              </a:ext>
            </a:extLst>
          </p:cNvPr>
          <p:cNvSpPr>
            <a:spLocks noGrp="1"/>
          </p:cNvSpPr>
          <p:nvPr>
            <p:ph type="sldNum" sz="quarter" idx="11"/>
          </p:nvPr>
        </p:nvSpPr>
        <p:spPr/>
        <p:txBody>
          <a:bodyPr/>
          <a:lstStyle/>
          <a:p>
            <a:fld id="{6CACE926-AEF5-4BFE-8BD7-24414108CB7B}" type="slidenum">
              <a:rPr lang="en-US" altLang="en-US" smtClean="0"/>
              <a:pPr/>
              <a:t>67</a:t>
            </a:fld>
            <a:endParaRPr lang="en-US" altLang="en-US" dirty="0"/>
          </a:p>
        </p:txBody>
      </p:sp>
      <p:sp>
        <p:nvSpPr>
          <p:cNvPr id="6" name="TextBox 5">
            <a:extLst>
              <a:ext uri="{FF2B5EF4-FFF2-40B4-BE49-F238E27FC236}">
                <a16:creationId xmlns:a16="http://schemas.microsoft.com/office/drawing/2014/main" id="{271B1A21-3A04-4D27-8CF1-FCDE313EAD75}"/>
              </a:ext>
            </a:extLst>
          </p:cNvPr>
          <p:cNvSpPr txBox="1"/>
          <p:nvPr/>
        </p:nvSpPr>
        <p:spPr>
          <a:xfrm>
            <a:off x="457200" y="4233484"/>
            <a:ext cx="8229600" cy="276999"/>
          </a:xfrm>
          <a:prstGeom prst="rect">
            <a:avLst/>
          </a:prstGeom>
          <a:noFill/>
        </p:spPr>
        <p:txBody>
          <a:bodyPr wrap="square" rtlCol="0">
            <a:spAutoFit/>
          </a:bodyPr>
          <a:lstStyle/>
          <a:p>
            <a:r>
              <a:rPr lang="en-GB" sz="1200" dirty="0">
                <a:solidFill>
                  <a:srgbClr val="0070C0"/>
                </a:solidFill>
              </a:rPr>
              <a:t>* Remember: one person’s data is another person’s metadata – it all depends on perspective and use case</a:t>
            </a:r>
          </a:p>
        </p:txBody>
      </p:sp>
      <p:pic>
        <p:nvPicPr>
          <p:cNvPr id="7" name="Picture 6">
            <a:extLst>
              <a:ext uri="{FF2B5EF4-FFF2-40B4-BE49-F238E27FC236}">
                <a16:creationId xmlns:a16="http://schemas.microsoft.com/office/drawing/2014/main" id="{66398BC4-DFC5-4159-8EF3-9E3D0B5AA000}"/>
              </a:ext>
            </a:extLst>
          </p:cNvPr>
          <p:cNvPicPr>
            <a:picLocks noChangeAspect="1"/>
          </p:cNvPicPr>
          <p:nvPr/>
        </p:nvPicPr>
        <p:blipFill>
          <a:blip r:embed="rId2"/>
          <a:stretch>
            <a:fillRect/>
          </a:stretch>
        </p:blipFill>
        <p:spPr>
          <a:xfrm>
            <a:off x="6549787" y="234046"/>
            <a:ext cx="1876425" cy="895350"/>
          </a:xfrm>
          <a:prstGeom prst="rect">
            <a:avLst/>
          </a:prstGeom>
        </p:spPr>
      </p:pic>
      <p:pic>
        <p:nvPicPr>
          <p:cNvPr id="8" name="Picture 7">
            <a:extLst>
              <a:ext uri="{FF2B5EF4-FFF2-40B4-BE49-F238E27FC236}">
                <a16:creationId xmlns:a16="http://schemas.microsoft.com/office/drawing/2014/main" id="{5C8012FE-59E9-4D4F-811C-6F80AE21BAE8}"/>
              </a:ext>
            </a:extLst>
          </p:cNvPr>
          <p:cNvPicPr>
            <a:picLocks noChangeAspect="1"/>
          </p:cNvPicPr>
          <p:nvPr/>
        </p:nvPicPr>
        <p:blipFill>
          <a:blip r:embed="rId3"/>
          <a:stretch>
            <a:fillRect/>
          </a:stretch>
        </p:blipFill>
        <p:spPr>
          <a:xfrm>
            <a:off x="223200" y="2045911"/>
            <a:ext cx="7926240" cy="1051677"/>
          </a:xfrm>
          <a:prstGeom prst="rect">
            <a:avLst/>
          </a:prstGeom>
        </p:spPr>
      </p:pic>
    </p:spTree>
    <p:extLst>
      <p:ext uri="{BB962C8B-B14F-4D97-AF65-F5344CB8AC3E}">
        <p14:creationId xmlns:p14="http://schemas.microsoft.com/office/powerpoint/2010/main" val="4182895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6AD5-1C5F-42F0-957C-0345BB332307}"/>
              </a:ext>
            </a:extLst>
          </p:cNvPr>
          <p:cNvSpPr>
            <a:spLocks noGrp="1"/>
          </p:cNvSpPr>
          <p:nvPr>
            <p:ph type="title"/>
          </p:nvPr>
        </p:nvSpPr>
        <p:spPr/>
        <p:txBody>
          <a:bodyPr/>
          <a:lstStyle/>
          <a:p>
            <a:r>
              <a:rPr lang="en-GB" dirty="0">
                <a:solidFill>
                  <a:srgbClr val="FF0000"/>
                </a:solidFill>
              </a:rPr>
              <a:t>What binding should be used in IGs?</a:t>
            </a:r>
            <a:endParaRPr lang="en-GB" dirty="0"/>
          </a:p>
        </p:txBody>
      </p:sp>
      <p:sp>
        <p:nvSpPr>
          <p:cNvPr id="3" name="Text Placeholder 2">
            <a:extLst>
              <a:ext uri="{FF2B5EF4-FFF2-40B4-BE49-F238E27FC236}">
                <a16:creationId xmlns:a16="http://schemas.microsoft.com/office/drawing/2014/main" id="{E561CDD7-240C-4EF7-808D-0588BD5CAD2D}"/>
              </a:ext>
            </a:extLst>
          </p:cNvPr>
          <p:cNvSpPr>
            <a:spLocks noGrp="1"/>
          </p:cNvSpPr>
          <p:nvPr>
            <p:ph type="body" sz="quarter" idx="13"/>
          </p:nvPr>
        </p:nvSpPr>
        <p:spPr/>
        <p:txBody>
          <a:bodyPr/>
          <a:lstStyle/>
          <a:p>
            <a:r>
              <a:rPr lang="en-GB" dirty="0"/>
              <a:t>Depends on the datatype</a:t>
            </a:r>
          </a:p>
          <a:p>
            <a:pPr lvl="1"/>
            <a:r>
              <a:rPr lang="en-GB" dirty="0"/>
              <a:t>Code, Coding or </a:t>
            </a:r>
            <a:r>
              <a:rPr lang="en-GB" dirty="0" err="1"/>
              <a:t>CodeableConcept</a:t>
            </a:r>
            <a:endParaRPr lang="en-GB" dirty="0"/>
          </a:p>
          <a:p>
            <a:r>
              <a:rPr lang="en-GB" dirty="0"/>
              <a:t>Advantages of ‘strong’ binding</a:t>
            </a:r>
          </a:p>
          <a:p>
            <a:pPr lvl="1"/>
            <a:r>
              <a:rPr lang="en-GB" dirty="0"/>
              <a:t>Clarity, value for analysis especially in different contexts</a:t>
            </a:r>
          </a:p>
          <a:p>
            <a:r>
              <a:rPr lang="en-GB" dirty="0"/>
              <a:t>Disadvantages of ‘strong’ binding</a:t>
            </a:r>
          </a:p>
          <a:p>
            <a:pPr lvl="1"/>
            <a:r>
              <a:rPr lang="en-GB" dirty="0"/>
              <a:t>Restriction, may “warp” the data</a:t>
            </a:r>
          </a:p>
        </p:txBody>
      </p:sp>
      <p:sp>
        <p:nvSpPr>
          <p:cNvPr id="4" name="Footer Placeholder 3">
            <a:extLst>
              <a:ext uri="{FF2B5EF4-FFF2-40B4-BE49-F238E27FC236}">
                <a16:creationId xmlns:a16="http://schemas.microsoft.com/office/drawing/2014/main" id="{5AF1121B-FC5E-4E6E-B2F3-760030970D8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5A21BCD-AD99-44D3-ADFC-727AB31BAF21}"/>
              </a:ext>
            </a:extLst>
          </p:cNvPr>
          <p:cNvSpPr>
            <a:spLocks noGrp="1"/>
          </p:cNvSpPr>
          <p:nvPr>
            <p:ph type="sldNum" sz="quarter" idx="11"/>
          </p:nvPr>
        </p:nvSpPr>
        <p:spPr/>
        <p:txBody>
          <a:bodyPr/>
          <a:lstStyle/>
          <a:p>
            <a:fld id="{6CACE926-AEF5-4BFE-8BD7-24414108CB7B}" type="slidenum">
              <a:rPr lang="en-US" altLang="en-US" smtClean="0"/>
              <a:pPr/>
              <a:t>68</a:t>
            </a:fld>
            <a:endParaRPr lang="en-US" altLang="en-US" dirty="0"/>
          </a:p>
        </p:txBody>
      </p:sp>
    </p:spTree>
    <p:extLst>
      <p:ext uri="{BB962C8B-B14F-4D97-AF65-F5344CB8AC3E}">
        <p14:creationId xmlns:p14="http://schemas.microsoft.com/office/powerpoint/2010/main" val="131479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B8D269-8EB0-4F29-BDFE-1628095D437E}"/>
              </a:ext>
            </a:extLst>
          </p:cNvPr>
          <p:cNvSpPr>
            <a:spLocks noGrp="1"/>
          </p:cNvSpPr>
          <p:nvPr>
            <p:ph type="title"/>
          </p:nvPr>
        </p:nvSpPr>
        <p:spPr/>
        <p:txBody>
          <a:bodyPr/>
          <a:lstStyle/>
          <a:p>
            <a:r>
              <a:rPr lang="en-GB" dirty="0"/>
              <a:t>FHIR Terminology Use (II)</a:t>
            </a:r>
          </a:p>
        </p:txBody>
      </p:sp>
      <p:sp>
        <p:nvSpPr>
          <p:cNvPr id="3" name="Footer Placeholder 2">
            <a:extLst>
              <a:ext uri="{FF2B5EF4-FFF2-40B4-BE49-F238E27FC236}">
                <a16:creationId xmlns:a16="http://schemas.microsoft.com/office/drawing/2014/main" id="{4E3B5D1B-BC30-4525-BA60-FE62CC3094D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942B9D6-EC50-4D82-A356-70C1F741DFBF}"/>
              </a:ext>
            </a:extLst>
          </p:cNvPr>
          <p:cNvSpPr>
            <a:spLocks noGrp="1"/>
          </p:cNvSpPr>
          <p:nvPr>
            <p:ph type="sldNum" sz="quarter" idx="11"/>
          </p:nvPr>
        </p:nvSpPr>
        <p:spPr/>
        <p:txBody>
          <a:bodyPr/>
          <a:lstStyle/>
          <a:p>
            <a:fld id="{6CACE926-AEF5-4BFE-8BD7-24414108CB7B}" type="slidenum">
              <a:rPr lang="en-US" altLang="en-US" smtClean="0"/>
              <a:pPr/>
              <a:t>69</a:t>
            </a:fld>
            <a:endParaRPr lang="en-US" altLang="en-US" dirty="0"/>
          </a:p>
        </p:txBody>
      </p:sp>
      <p:pic>
        <p:nvPicPr>
          <p:cNvPr id="7" name="Picture 6">
            <a:extLst>
              <a:ext uri="{FF2B5EF4-FFF2-40B4-BE49-F238E27FC236}">
                <a16:creationId xmlns:a16="http://schemas.microsoft.com/office/drawing/2014/main" id="{6B7EC48F-A9E9-4DDE-B8DB-8D679C11B405}"/>
              </a:ext>
            </a:extLst>
          </p:cNvPr>
          <p:cNvPicPr>
            <a:picLocks noChangeAspect="1"/>
          </p:cNvPicPr>
          <p:nvPr/>
        </p:nvPicPr>
        <p:blipFill>
          <a:blip r:embed="rId2"/>
          <a:stretch>
            <a:fillRect/>
          </a:stretch>
        </p:blipFill>
        <p:spPr>
          <a:xfrm>
            <a:off x="769152" y="1212266"/>
            <a:ext cx="6893710" cy="3455030"/>
          </a:xfrm>
          <a:prstGeom prst="rect">
            <a:avLst/>
          </a:prstGeom>
        </p:spPr>
      </p:pic>
      <p:sp>
        <p:nvSpPr>
          <p:cNvPr id="8" name="TextBox 7">
            <a:extLst>
              <a:ext uri="{FF2B5EF4-FFF2-40B4-BE49-F238E27FC236}">
                <a16:creationId xmlns:a16="http://schemas.microsoft.com/office/drawing/2014/main" id="{CB1D49F6-3169-4555-B2A1-3E69354C6BD5}"/>
              </a:ext>
            </a:extLst>
          </p:cNvPr>
          <p:cNvSpPr txBox="1"/>
          <p:nvPr/>
        </p:nvSpPr>
        <p:spPr>
          <a:xfrm>
            <a:off x="2743200" y="2170341"/>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
        <p:nvSpPr>
          <p:cNvPr id="9" name="TextBox 8">
            <a:extLst>
              <a:ext uri="{FF2B5EF4-FFF2-40B4-BE49-F238E27FC236}">
                <a16:creationId xmlns:a16="http://schemas.microsoft.com/office/drawing/2014/main" id="{E7ECBBC5-FD86-4FEF-9A98-040121B617B2}"/>
              </a:ext>
            </a:extLst>
          </p:cNvPr>
          <p:cNvSpPr txBox="1"/>
          <p:nvPr/>
        </p:nvSpPr>
        <p:spPr>
          <a:xfrm>
            <a:off x="1027044" y="2322741"/>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
        <p:nvSpPr>
          <p:cNvPr id="10" name="TextBox 9">
            <a:extLst>
              <a:ext uri="{FF2B5EF4-FFF2-40B4-BE49-F238E27FC236}">
                <a16:creationId xmlns:a16="http://schemas.microsoft.com/office/drawing/2014/main" id="{2AB2FFEC-20D1-4069-95BF-0C5F1E325E77}"/>
              </a:ext>
            </a:extLst>
          </p:cNvPr>
          <p:cNvSpPr txBox="1"/>
          <p:nvPr/>
        </p:nvSpPr>
        <p:spPr>
          <a:xfrm>
            <a:off x="5240709" y="2170340"/>
            <a:ext cx="523461" cy="769441"/>
          </a:xfrm>
          <a:prstGeom prst="rect">
            <a:avLst/>
          </a:prstGeom>
          <a:noFill/>
        </p:spPr>
        <p:txBody>
          <a:bodyPr wrap="square" rtlCol="0">
            <a:spAutoFit/>
          </a:bodyPr>
          <a:lstStyle/>
          <a:p>
            <a:r>
              <a:rPr lang="en-GB" sz="4400" b="1" dirty="0">
                <a:solidFill>
                  <a:srgbClr val="00B050"/>
                </a:solidFill>
                <a:sym typeface="Wingdings" panose="05000000000000000000" pitchFamily="2" charset="2"/>
              </a:rPr>
              <a:t></a:t>
            </a:r>
            <a:endParaRPr lang="en-GB" sz="4400" b="1" dirty="0">
              <a:solidFill>
                <a:srgbClr val="00B050"/>
              </a:solidFill>
            </a:endParaRPr>
          </a:p>
        </p:txBody>
      </p:sp>
      <p:sp>
        <p:nvSpPr>
          <p:cNvPr id="11" name="TextBox 10">
            <a:extLst>
              <a:ext uri="{FF2B5EF4-FFF2-40B4-BE49-F238E27FC236}">
                <a16:creationId xmlns:a16="http://schemas.microsoft.com/office/drawing/2014/main" id="{6904E5B0-8349-4896-95C7-8D3730A99A71}"/>
              </a:ext>
            </a:extLst>
          </p:cNvPr>
          <p:cNvSpPr txBox="1"/>
          <p:nvPr/>
        </p:nvSpPr>
        <p:spPr>
          <a:xfrm>
            <a:off x="5324905" y="926191"/>
            <a:ext cx="2337957" cy="430887"/>
          </a:xfrm>
          <a:prstGeom prst="rect">
            <a:avLst/>
          </a:prstGeom>
          <a:noFill/>
        </p:spPr>
        <p:txBody>
          <a:bodyPr wrap="square" rtlCol="0">
            <a:spAutoFit/>
          </a:bodyPr>
          <a:lstStyle/>
          <a:p>
            <a:r>
              <a:rPr lang="en-GB" sz="1100" dirty="0" err="1"/>
              <a:t>ConceptMap</a:t>
            </a:r>
            <a:r>
              <a:rPr lang="en-GB" sz="1100" dirty="0"/>
              <a:t>: Not covered in this – it’s a major topic in its own right</a:t>
            </a:r>
          </a:p>
        </p:txBody>
      </p:sp>
      <p:sp>
        <p:nvSpPr>
          <p:cNvPr id="12" name="Right Brace 11">
            <a:extLst>
              <a:ext uri="{FF2B5EF4-FFF2-40B4-BE49-F238E27FC236}">
                <a16:creationId xmlns:a16="http://schemas.microsoft.com/office/drawing/2014/main" id="{5DCDAAFC-1469-4F9D-A606-1C47F57DFD9A}"/>
              </a:ext>
            </a:extLst>
          </p:cNvPr>
          <p:cNvSpPr/>
          <p:nvPr/>
        </p:nvSpPr>
        <p:spPr>
          <a:xfrm>
            <a:off x="7335078" y="2170341"/>
            <a:ext cx="403140" cy="249695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82CA77E1-72C2-4D1D-AE3C-050561D14C7A}"/>
              </a:ext>
            </a:extLst>
          </p:cNvPr>
          <p:cNvSpPr txBox="1"/>
          <p:nvPr/>
        </p:nvSpPr>
        <p:spPr>
          <a:xfrm>
            <a:off x="7785652" y="3067599"/>
            <a:ext cx="1179444" cy="954107"/>
          </a:xfrm>
          <a:prstGeom prst="rect">
            <a:avLst/>
          </a:prstGeom>
          <a:noFill/>
        </p:spPr>
        <p:txBody>
          <a:bodyPr wrap="square" rtlCol="0">
            <a:spAutoFit/>
          </a:bodyPr>
          <a:lstStyle/>
          <a:p>
            <a:r>
              <a:rPr lang="en-GB" sz="1400" dirty="0"/>
              <a:t>The things in FHIR that use terminology</a:t>
            </a:r>
          </a:p>
        </p:txBody>
      </p:sp>
      <p:sp>
        <p:nvSpPr>
          <p:cNvPr id="14" name="TextBox 13">
            <a:extLst>
              <a:ext uri="{FF2B5EF4-FFF2-40B4-BE49-F238E27FC236}">
                <a16:creationId xmlns:a16="http://schemas.microsoft.com/office/drawing/2014/main" id="{7BBE64EF-3870-4384-AD36-75C57CAA4ECB}"/>
              </a:ext>
            </a:extLst>
          </p:cNvPr>
          <p:cNvSpPr txBox="1"/>
          <p:nvPr/>
        </p:nvSpPr>
        <p:spPr>
          <a:xfrm>
            <a:off x="5685321" y="4077644"/>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
        <p:nvSpPr>
          <p:cNvPr id="15" name="TextBox 14">
            <a:extLst>
              <a:ext uri="{FF2B5EF4-FFF2-40B4-BE49-F238E27FC236}">
                <a16:creationId xmlns:a16="http://schemas.microsoft.com/office/drawing/2014/main" id="{09B8D670-D6C6-4BDB-84E4-1305170AC2ED}"/>
              </a:ext>
            </a:extLst>
          </p:cNvPr>
          <p:cNvSpPr txBox="1"/>
          <p:nvPr/>
        </p:nvSpPr>
        <p:spPr>
          <a:xfrm>
            <a:off x="6976744" y="2067435"/>
            <a:ext cx="523461" cy="830997"/>
          </a:xfrm>
          <a:prstGeom prst="rect">
            <a:avLst/>
          </a:prstGeom>
          <a:noFill/>
        </p:spPr>
        <p:txBody>
          <a:bodyPr wrap="square" rtlCol="0">
            <a:spAutoFit/>
          </a:bodyPr>
          <a:lstStyle/>
          <a:p>
            <a:r>
              <a:rPr lang="en-GB" sz="4800" b="1" dirty="0">
                <a:solidFill>
                  <a:srgbClr val="00B050"/>
                </a:solidFill>
                <a:sym typeface="Wingdings" panose="05000000000000000000" pitchFamily="2" charset="2"/>
              </a:rPr>
              <a:t></a:t>
            </a:r>
            <a:endParaRPr lang="en-GB" sz="4800" b="1" dirty="0">
              <a:solidFill>
                <a:srgbClr val="00B050"/>
              </a:solidFill>
            </a:endParaRPr>
          </a:p>
        </p:txBody>
      </p:sp>
    </p:spTree>
    <p:extLst>
      <p:ext uri="{BB962C8B-B14F-4D97-AF65-F5344CB8AC3E}">
        <p14:creationId xmlns:p14="http://schemas.microsoft.com/office/powerpoint/2010/main" val="381976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1019-1AFE-4FFA-BC0D-37381C3E7002}"/>
              </a:ext>
            </a:extLst>
          </p:cNvPr>
          <p:cNvSpPr>
            <a:spLocks noGrp="1"/>
          </p:cNvSpPr>
          <p:nvPr>
            <p:ph type="title"/>
          </p:nvPr>
        </p:nvSpPr>
        <p:spPr/>
        <p:txBody>
          <a:bodyPr/>
          <a:lstStyle/>
          <a:p>
            <a:r>
              <a:rPr lang="en-GB" dirty="0"/>
              <a:t>For writing FHIR IGs…</a:t>
            </a:r>
          </a:p>
        </p:txBody>
      </p:sp>
      <p:sp>
        <p:nvSpPr>
          <p:cNvPr id="4" name="Footer Placeholder 3">
            <a:extLst>
              <a:ext uri="{FF2B5EF4-FFF2-40B4-BE49-F238E27FC236}">
                <a16:creationId xmlns:a16="http://schemas.microsoft.com/office/drawing/2014/main" id="{2BC19E7B-B6CA-49C4-BE37-414589F66C3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6598078-2676-411B-BEE8-C458B5E24549}"/>
              </a:ext>
            </a:extLst>
          </p:cNvPr>
          <p:cNvSpPr>
            <a:spLocks noGrp="1"/>
          </p:cNvSpPr>
          <p:nvPr>
            <p:ph type="sldNum" sz="quarter" idx="11"/>
          </p:nvPr>
        </p:nvSpPr>
        <p:spPr/>
        <p:txBody>
          <a:bodyPr/>
          <a:lstStyle/>
          <a:p>
            <a:fld id="{6CACE926-AEF5-4BFE-8BD7-24414108CB7B}" type="slidenum">
              <a:rPr lang="en-US" altLang="en-US" smtClean="0"/>
              <a:pPr/>
              <a:t>7</a:t>
            </a:fld>
            <a:endParaRPr lang="en-US" altLang="en-US" dirty="0"/>
          </a:p>
        </p:txBody>
      </p:sp>
      <p:sp>
        <p:nvSpPr>
          <p:cNvPr id="7" name="TextBox 6">
            <a:extLst>
              <a:ext uri="{FF2B5EF4-FFF2-40B4-BE49-F238E27FC236}">
                <a16:creationId xmlns:a16="http://schemas.microsoft.com/office/drawing/2014/main" id="{6F1C0E6B-B101-48A6-9905-8661656C3C4B}"/>
              </a:ext>
            </a:extLst>
          </p:cNvPr>
          <p:cNvSpPr txBox="1"/>
          <p:nvPr/>
        </p:nvSpPr>
        <p:spPr>
          <a:xfrm>
            <a:off x="899886" y="1095716"/>
            <a:ext cx="6016172" cy="369332"/>
          </a:xfrm>
          <a:prstGeom prst="rect">
            <a:avLst/>
          </a:prstGeom>
          <a:noFill/>
        </p:spPr>
        <p:txBody>
          <a:bodyPr wrap="square" rtlCol="0">
            <a:spAutoFit/>
          </a:bodyPr>
          <a:lstStyle/>
          <a:p>
            <a:r>
              <a:rPr lang="en-GB" dirty="0">
                <a:solidFill>
                  <a:srgbClr val="FF0000"/>
                </a:solidFill>
              </a:rPr>
              <a:t>the requirement is to be about here in the matrix:</a:t>
            </a:r>
          </a:p>
        </p:txBody>
      </p:sp>
      <p:sp>
        <p:nvSpPr>
          <p:cNvPr id="8" name="TextBox 7">
            <a:extLst>
              <a:ext uri="{FF2B5EF4-FFF2-40B4-BE49-F238E27FC236}">
                <a16:creationId xmlns:a16="http://schemas.microsoft.com/office/drawing/2014/main" id="{57CE3417-27BF-4CD8-8803-F30A1FC7C754}"/>
              </a:ext>
            </a:extLst>
          </p:cNvPr>
          <p:cNvSpPr txBox="1"/>
          <p:nvPr/>
        </p:nvSpPr>
        <p:spPr>
          <a:xfrm>
            <a:off x="613647" y="3319636"/>
            <a:ext cx="8033431" cy="523220"/>
          </a:xfrm>
          <a:prstGeom prst="rect">
            <a:avLst/>
          </a:prstGeom>
          <a:noFill/>
        </p:spPr>
        <p:txBody>
          <a:bodyPr wrap="square" rtlCol="0">
            <a:spAutoFit/>
          </a:bodyPr>
          <a:lstStyle/>
          <a:p>
            <a:r>
              <a:rPr lang="en-GB" sz="1400" dirty="0">
                <a:solidFill>
                  <a:srgbClr val="FF0000"/>
                </a:solidFill>
              </a:rPr>
              <a:t>Please note that this is quite a way ‘into’ the learning matrix, and requires not just training, but a lot of practice.  Not necessarily Gladwell’s ‘10,000 hours’ but certainly more than a 3 hour tutorial </a:t>
            </a:r>
            <a:r>
              <a:rPr lang="en-GB" sz="1400" dirty="0">
                <a:solidFill>
                  <a:srgbClr val="FF0000"/>
                </a:solidFill>
                <a:sym typeface="Wingdings" panose="05000000000000000000" pitchFamily="2" charset="2"/>
              </a:rPr>
              <a:t></a:t>
            </a:r>
            <a:endParaRPr lang="en-GB" sz="1400" dirty="0">
              <a:solidFill>
                <a:srgbClr val="FF0000"/>
              </a:solidFill>
            </a:endParaRPr>
          </a:p>
        </p:txBody>
      </p:sp>
      <p:graphicFrame>
        <p:nvGraphicFramePr>
          <p:cNvPr id="3" name="Table 2">
            <a:extLst>
              <a:ext uri="{FF2B5EF4-FFF2-40B4-BE49-F238E27FC236}">
                <a16:creationId xmlns:a16="http://schemas.microsoft.com/office/drawing/2014/main" id="{2F5BF03E-EA01-4719-BD93-CFDFE8426D2B}"/>
              </a:ext>
            </a:extLst>
          </p:cNvPr>
          <p:cNvGraphicFramePr>
            <a:graphicFrameLocks noGrp="1"/>
          </p:cNvGraphicFramePr>
          <p:nvPr>
            <p:extLst>
              <p:ext uri="{D42A27DB-BD31-4B8C-83A1-F6EECF244321}">
                <p14:modId xmlns:p14="http://schemas.microsoft.com/office/powerpoint/2010/main" val="3691370370"/>
              </p:ext>
            </p:extLst>
          </p:nvPr>
        </p:nvGraphicFramePr>
        <p:xfrm>
          <a:off x="655982" y="1535092"/>
          <a:ext cx="7486918" cy="1714500"/>
        </p:xfrm>
        <a:graphic>
          <a:graphicData uri="http://schemas.openxmlformats.org/drawingml/2006/table">
            <a:tbl>
              <a:tblPr firstRow="1" bandRow="1">
                <a:tableStyleId>{5940675A-B579-460E-94D1-54222C63F5DA}</a:tableStyleId>
              </a:tblPr>
              <a:tblGrid>
                <a:gridCol w="1449081">
                  <a:extLst>
                    <a:ext uri="{9D8B030D-6E8A-4147-A177-3AD203B41FA5}">
                      <a16:colId xmlns:a16="http://schemas.microsoft.com/office/drawing/2014/main" val="487117959"/>
                    </a:ext>
                  </a:extLst>
                </a:gridCol>
                <a:gridCol w="3459664">
                  <a:extLst>
                    <a:ext uri="{9D8B030D-6E8A-4147-A177-3AD203B41FA5}">
                      <a16:colId xmlns:a16="http://schemas.microsoft.com/office/drawing/2014/main" val="3512810996"/>
                    </a:ext>
                  </a:extLst>
                </a:gridCol>
                <a:gridCol w="2578173">
                  <a:extLst>
                    <a:ext uri="{9D8B030D-6E8A-4147-A177-3AD203B41FA5}">
                      <a16:colId xmlns:a16="http://schemas.microsoft.com/office/drawing/2014/main" val="2476175907"/>
                    </a:ext>
                  </a:extLst>
                </a:gridCol>
              </a:tblGrid>
              <a:tr h="370840">
                <a:tc>
                  <a:txBody>
                    <a:bodyPr/>
                    <a:lstStyle/>
                    <a:p>
                      <a:pPr marL="0" algn="l" defTabSz="914400" rtl="0" eaLnBrk="1" latinLnBrk="0" hangingPunct="1"/>
                      <a:r>
                        <a:rPr lang="en-AU" sz="1100" b="0" kern="1200" dirty="0">
                          <a:solidFill>
                            <a:schemeClr val="tx1"/>
                          </a:solidFill>
                          <a:effectLst/>
                          <a:latin typeface="+mn-lt"/>
                          <a:ea typeface="+mn-ea"/>
                          <a:cs typeface="+mn-cs"/>
                        </a:rPr>
                        <a:t>Application</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Apply, choose, demonstrate, dramatize, employ, illustrate, interpret, operate, practice, schedule, sketch, solve, use, write</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3. Apply</a:t>
                      </a:r>
                    </a:p>
                  </a:txBody>
                  <a:tcPr/>
                </a:tc>
                <a:extLst>
                  <a:ext uri="{0D108BD9-81ED-4DB2-BD59-A6C34878D82A}">
                    <a16:rowId xmlns:a16="http://schemas.microsoft.com/office/drawing/2014/main" val="2156453707"/>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Analysis</a:t>
                      </a:r>
                      <a:endParaRPr lang="en-GB" sz="1100" b="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dirty="0">
                          <a:effectLst/>
                        </a:rPr>
                        <a:t>Analyse, appraise, calculate, categorize, compare, contrast, criticize, differentiate, discriminate, distinguish, examine, experiment, question, and test</a:t>
                      </a:r>
                      <a:endParaRPr lang="en-GB" sz="1050" b="0" dirty="0">
                        <a:effectLst/>
                        <a:latin typeface="Calibri"/>
                        <a:ea typeface="Calibri"/>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effectLst/>
                          <a:latin typeface="+mn-lt"/>
                          <a:ea typeface="+mn-ea"/>
                          <a:cs typeface="+mn-cs"/>
                        </a:rPr>
                        <a:t>4. Enable</a:t>
                      </a:r>
                    </a:p>
                  </a:txBody>
                  <a:tcPr/>
                </a:tc>
                <a:extLst>
                  <a:ext uri="{0D108BD9-81ED-4DB2-BD59-A6C34878D82A}">
                    <a16:rowId xmlns:a16="http://schemas.microsoft.com/office/drawing/2014/main" val="3482473147"/>
                  </a:ext>
                </a:extLst>
              </a:tr>
              <a:tr h="370840">
                <a:tc>
                  <a:txBody>
                    <a:bodyPr/>
                    <a:lstStyle/>
                    <a:p>
                      <a:pPr marL="0" algn="l" defTabSz="914400" rtl="0" eaLnBrk="1" latinLnBrk="0" hangingPunct="1"/>
                      <a:r>
                        <a:rPr lang="en-AU" sz="1100" b="0" kern="1200" dirty="0">
                          <a:solidFill>
                            <a:schemeClr val="tx1"/>
                          </a:solidFill>
                          <a:effectLst/>
                          <a:latin typeface="+mn-lt"/>
                          <a:ea typeface="+mn-ea"/>
                          <a:cs typeface="+mn-cs"/>
                        </a:rPr>
                        <a:t>Synthesis</a:t>
                      </a:r>
                      <a:endParaRPr lang="en-GB" sz="1100" b="0" kern="1200" dirty="0">
                        <a:solidFill>
                          <a:schemeClr val="tx1"/>
                        </a:solidFill>
                        <a:effectLst/>
                        <a:latin typeface="+mn-lt"/>
                        <a:ea typeface="+mn-ea"/>
                        <a:cs typeface="+mn-cs"/>
                      </a:endParaRPr>
                    </a:p>
                  </a:txBody>
                  <a:tcPr/>
                </a:tc>
                <a:tc>
                  <a:txBody>
                    <a:bodyPr/>
                    <a:lstStyle/>
                    <a:p>
                      <a:r>
                        <a:rPr lang="en-AU" sz="1050" b="0" dirty="0">
                          <a:effectLst/>
                        </a:rPr>
                        <a:t>Arrange, assemble, collect, compose, construct, create, design, develop, formulate, manage, organize, plan, prepare, propose, set up, and write</a:t>
                      </a:r>
                      <a:endParaRPr lang="en-GB" sz="1050" b="0" dirty="0"/>
                    </a:p>
                  </a:txBody>
                  <a:tcPr/>
                </a:tc>
                <a:tc>
                  <a:txBody>
                    <a:bodyPr/>
                    <a:lstStyle/>
                    <a:p>
                      <a:pPr marL="0" algn="l" defTabSz="914400" rtl="0" eaLnBrk="1" latinLnBrk="0" hangingPunct="1"/>
                      <a:r>
                        <a:rPr lang="en-GB" sz="1050" b="0" kern="1200" dirty="0">
                          <a:solidFill>
                            <a:schemeClr val="tx1"/>
                          </a:solidFill>
                          <a:effectLst/>
                          <a:latin typeface="+mn-lt"/>
                          <a:ea typeface="+mn-ea"/>
                          <a:cs typeface="+mn-cs"/>
                        </a:rPr>
                        <a:t>5. Ensure, advise</a:t>
                      </a:r>
                      <a:br>
                        <a:rPr lang="en-GB" sz="1050" b="0" kern="1200" dirty="0">
                          <a:solidFill>
                            <a:schemeClr val="tx1"/>
                          </a:solidFill>
                          <a:effectLst/>
                          <a:latin typeface="+mn-lt"/>
                          <a:ea typeface="+mn-ea"/>
                          <a:cs typeface="+mn-cs"/>
                        </a:rPr>
                      </a:br>
                      <a:r>
                        <a:rPr lang="en-GB" sz="1050" b="0" kern="1200" dirty="0">
                          <a:solidFill>
                            <a:schemeClr val="tx1"/>
                          </a:solidFill>
                          <a:effectLst/>
                          <a:latin typeface="+mn-lt"/>
                          <a:ea typeface="+mn-ea"/>
                          <a:cs typeface="+mn-cs"/>
                        </a:rPr>
                        <a:t>6. Initiate, influence</a:t>
                      </a:r>
                    </a:p>
                  </a:txBody>
                  <a:tcPr/>
                </a:tc>
                <a:extLst>
                  <a:ext uri="{0D108BD9-81ED-4DB2-BD59-A6C34878D82A}">
                    <a16:rowId xmlns:a16="http://schemas.microsoft.com/office/drawing/2014/main" val="449524114"/>
                  </a:ext>
                </a:extLst>
              </a:tr>
            </a:tbl>
          </a:graphicData>
        </a:graphic>
      </p:graphicFrame>
    </p:spTree>
    <p:extLst>
      <p:ext uri="{BB962C8B-B14F-4D97-AF65-F5344CB8AC3E}">
        <p14:creationId xmlns:p14="http://schemas.microsoft.com/office/powerpoint/2010/main" val="39922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5967-BEBB-45F7-89BA-238C641C17C7}"/>
              </a:ext>
            </a:extLst>
          </p:cNvPr>
          <p:cNvSpPr>
            <a:spLocks noGrp="1"/>
          </p:cNvSpPr>
          <p:nvPr>
            <p:ph type="title"/>
          </p:nvPr>
        </p:nvSpPr>
        <p:spPr/>
        <p:txBody>
          <a:bodyPr/>
          <a:lstStyle/>
          <a:p>
            <a:r>
              <a:rPr lang="en-GB" dirty="0"/>
              <a:t>Considerations for Code system selection</a:t>
            </a:r>
          </a:p>
        </p:txBody>
      </p:sp>
      <p:sp>
        <p:nvSpPr>
          <p:cNvPr id="3" name="Footer Placeholder 2">
            <a:extLst>
              <a:ext uri="{FF2B5EF4-FFF2-40B4-BE49-F238E27FC236}">
                <a16:creationId xmlns:a16="http://schemas.microsoft.com/office/drawing/2014/main" id="{4B033508-B77B-4FDD-8DD1-1C1B5CF5441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311CD069-C05C-4E5C-B429-1C83D350D8FA}"/>
              </a:ext>
            </a:extLst>
          </p:cNvPr>
          <p:cNvSpPr>
            <a:spLocks noGrp="1"/>
          </p:cNvSpPr>
          <p:nvPr>
            <p:ph type="sldNum" sz="quarter" idx="11"/>
          </p:nvPr>
        </p:nvSpPr>
        <p:spPr/>
        <p:txBody>
          <a:bodyPr/>
          <a:lstStyle/>
          <a:p>
            <a:fld id="{6CACE926-AEF5-4BFE-8BD7-24414108CB7B}" type="slidenum">
              <a:rPr lang="en-US" altLang="en-US" smtClean="0"/>
              <a:pPr/>
              <a:t>70</a:t>
            </a:fld>
            <a:endParaRPr lang="en-US" altLang="en-US" dirty="0"/>
          </a:p>
        </p:txBody>
      </p:sp>
    </p:spTree>
    <p:extLst>
      <p:ext uri="{BB962C8B-B14F-4D97-AF65-F5344CB8AC3E}">
        <p14:creationId xmlns:p14="http://schemas.microsoft.com/office/powerpoint/2010/main" val="3329690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E11C-D59C-4EDE-B840-5B8356F835DF}"/>
              </a:ext>
            </a:extLst>
          </p:cNvPr>
          <p:cNvSpPr>
            <a:spLocks noGrp="1"/>
          </p:cNvSpPr>
          <p:nvPr>
            <p:ph type="title"/>
          </p:nvPr>
        </p:nvSpPr>
        <p:spPr/>
        <p:txBody>
          <a:bodyPr/>
          <a:lstStyle/>
          <a:p>
            <a:r>
              <a:rPr lang="en-GB" dirty="0"/>
              <a:t>The “Cimino Desiderata”</a:t>
            </a:r>
          </a:p>
        </p:txBody>
      </p:sp>
      <p:sp>
        <p:nvSpPr>
          <p:cNvPr id="3" name="Text Placeholder 2">
            <a:extLst>
              <a:ext uri="{FF2B5EF4-FFF2-40B4-BE49-F238E27FC236}">
                <a16:creationId xmlns:a16="http://schemas.microsoft.com/office/drawing/2014/main" id="{A5428808-18CA-4273-A1DF-A3720C951D5A}"/>
              </a:ext>
            </a:extLst>
          </p:cNvPr>
          <p:cNvSpPr>
            <a:spLocks noGrp="1"/>
          </p:cNvSpPr>
          <p:nvPr>
            <p:ph type="body" sz="quarter" idx="13"/>
          </p:nvPr>
        </p:nvSpPr>
        <p:spPr>
          <a:xfrm>
            <a:off x="613647" y="1819903"/>
            <a:ext cx="8228883" cy="2534362"/>
          </a:xfrm>
        </p:spPr>
        <p:txBody>
          <a:bodyPr numCol="2"/>
          <a:lstStyle/>
          <a:p>
            <a:r>
              <a:rPr lang="en-GB" sz="1800" dirty="0"/>
              <a:t>Content, content, content</a:t>
            </a:r>
          </a:p>
          <a:p>
            <a:pPr lvl="1"/>
            <a:r>
              <a:rPr lang="en-GB" sz="1400" dirty="0"/>
              <a:t>Multiple granularities</a:t>
            </a:r>
          </a:p>
          <a:p>
            <a:pPr lvl="1"/>
            <a:r>
              <a:rPr lang="en-GB" sz="1400" dirty="0"/>
              <a:t>Evolve gracefully 	</a:t>
            </a:r>
          </a:p>
          <a:p>
            <a:r>
              <a:rPr lang="en-GB" sz="1800" dirty="0"/>
              <a:t>Concept orientation</a:t>
            </a:r>
          </a:p>
          <a:p>
            <a:pPr lvl="1"/>
            <a:r>
              <a:rPr lang="en-GB" sz="1400" dirty="0"/>
              <a:t>Formal definitions</a:t>
            </a:r>
          </a:p>
          <a:p>
            <a:pPr lvl="1"/>
            <a:r>
              <a:rPr lang="en-GB" sz="1400" dirty="0"/>
              <a:t>Concept permanence</a:t>
            </a:r>
          </a:p>
          <a:p>
            <a:pPr lvl="1"/>
            <a:r>
              <a:rPr lang="en-GB" sz="1400" dirty="0"/>
              <a:t>Representation of context</a:t>
            </a:r>
          </a:p>
          <a:p>
            <a:r>
              <a:rPr lang="en-GB" sz="1800" dirty="0"/>
              <a:t>Non-semantic concept identifier</a:t>
            </a:r>
          </a:p>
          <a:p>
            <a:r>
              <a:rPr lang="en-GB" sz="1800" dirty="0" err="1"/>
              <a:t>Polyhierarchy</a:t>
            </a:r>
            <a:endParaRPr lang="en-GB" sz="1800" dirty="0"/>
          </a:p>
          <a:p>
            <a:pPr lvl="1"/>
            <a:r>
              <a:rPr lang="en-GB" sz="1400" dirty="0"/>
              <a:t>Multiple consistent views</a:t>
            </a:r>
          </a:p>
        </p:txBody>
      </p:sp>
      <p:sp>
        <p:nvSpPr>
          <p:cNvPr id="4" name="Footer Placeholder 3">
            <a:extLst>
              <a:ext uri="{FF2B5EF4-FFF2-40B4-BE49-F238E27FC236}">
                <a16:creationId xmlns:a16="http://schemas.microsoft.com/office/drawing/2014/main" id="{22700599-3AC7-4181-BD7E-93975790E74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5F3748C-0419-4AE0-8744-1F43E0BBE4D0}"/>
              </a:ext>
            </a:extLst>
          </p:cNvPr>
          <p:cNvSpPr>
            <a:spLocks noGrp="1"/>
          </p:cNvSpPr>
          <p:nvPr>
            <p:ph type="sldNum" sz="quarter" idx="11"/>
          </p:nvPr>
        </p:nvSpPr>
        <p:spPr/>
        <p:txBody>
          <a:bodyPr/>
          <a:lstStyle/>
          <a:p>
            <a:fld id="{6CACE926-AEF5-4BFE-8BD7-24414108CB7B}" type="slidenum">
              <a:rPr lang="en-US" altLang="en-US" smtClean="0"/>
              <a:pPr/>
              <a:t>71</a:t>
            </a:fld>
            <a:endParaRPr lang="en-US" altLang="en-US" dirty="0"/>
          </a:p>
        </p:txBody>
      </p:sp>
      <p:sp>
        <p:nvSpPr>
          <p:cNvPr id="6" name="TextBox 5">
            <a:extLst>
              <a:ext uri="{FF2B5EF4-FFF2-40B4-BE49-F238E27FC236}">
                <a16:creationId xmlns:a16="http://schemas.microsoft.com/office/drawing/2014/main" id="{DB67D2E6-8E68-4AE2-98E7-0C3E6B8B455D}"/>
              </a:ext>
            </a:extLst>
          </p:cNvPr>
          <p:cNvSpPr txBox="1"/>
          <p:nvPr/>
        </p:nvSpPr>
        <p:spPr>
          <a:xfrm>
            <a:off x="618409" y="1015929"/>
            <a:ext cx="6959255" cy="584775"/>
          </a:xfrm>
          <a:prstGeom prst="rect">
            <a:avLst/>
          </a:prstGeom>
          <a:noFill/>
        </p:spPr>
        <p:txBody>
          <a:bodyPr wrap="square" rtlCol="0">
            <a:spAutoFit/>
          </a:bodyPr>
          <a:lstStyle/>
          <a:p>
            <a:r>
              <a:rPr lang="en-GB" sz="1600" dirty="0"/>
              <a:t>Desiderata for Controlled Medical Vocabularies in the Twenty-first Century Methods of Informatics in Medicine, 1998;37:394-403</a:t>
            </a:r>
          </a:p>
        </p:txBody>
      </p:sp>
    </p:spTree>
    <p:extLst>
      <p:ext uri="{BB962C8B-B14F-4D97-AF65-F5344CB8AC3E}">
        <p14:creationId xmlns:p14="http://schemas.microsoft.com/office/powerpoint/2010/main" val="268152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865E-8CA2-4735-9670-18C131611910}"/>
              </a:ext>
            </a:extLst>
          </p:cNvPr>
          <p:cNvSpPr>
            <a:spLocks noGrp="1"/>
          </p:cNvSpPr>
          <p:nvPr>
            <p:ph type="title"/>
          </p:nvPr>
        </p:nvSpPr>
        <p:spPr/>
        <p:txBody>
          <a:bodyPr/>
          <a:lstStyle/>
          <a:p>
            <a:r>
              <a:rPr lang="en-GB" sz="3200" dirty="0"/>
              <a:t>Content, content, content</a:t>
            </a:r>
            <a:endParaRPr lang="en-GB" dirty="0"/>
          </a:p>
        </p:txBody>
      </p:sp>
      <p:sp>
        <p:nvSpPr>
          <p:cNvPr id="3" name="Text Placeholder 2">
            <a:extLst>
              <a:ext uri="{FF2B5EF4-FFF2-40B4-BE49-F238E27FC236}">
                <a16:creationId xmlns:a16="http://schemas.microsoft.com/office/drawing/2014/main" id="{361ABEA0-8E4A-4F34-ABA8-34B4FACFA19B}"/>
              </a:ext>
            </a:extLst>
          </p:cNvPr>
          <p:cNvSpPr>
            <a:spLocks noGrp="1"/>
          </p:cNvSpPr>
          <p:nvPr>
            <p:ph type="body" sz="quarter" idx="13"/>
          </p:nvPr>
        </p:nvSpPr>
        <p:spPr/>
        <p:txBody>
          <a:bodyPr/>
          <a:lstStyle/>
          <a:p>
            <a:r>
              <a:rPr lang="en-GB" dirty="0"/>
              <a:t>Although the </a:t>
            </a:r>
            <a:r>
              <a:rPr lang="en-GB" dirty="0" err="1"/>
              <a:t>Codeable</a:t>
            </a:r>
            <a:r>
              <a:rPr lang="en-GB" dirty="0"/>
              <a:t> Concept datatype allows for text, and the Code datatype gives no choice for code system, this is possibly the most important consideration</a:t>
            </a:r>
          </a:p>
          <a:p>
            <a:r>
              <a:rPr lang="en-GB" dirty="0">
                <a:solidFill>
                  <a:srgbClr val="FF0000"/>
                </a:solidFill>
              </a:rPr>
              <a:t>Does the code system truly provide the concepts (the “units of thought”) that express the data that you want to communicate in this coded element?</a:t>
            </a:r>
          </a:p>
        </p:txBody>
      </p:sp>
      <p:sp>
        <p:nvSpPr>
          <p:cNvPr id="4" name="Footer Placeholder 3">
            <a:extLst>
              <a:ext uri="{FF2B5EF4-FFF2-40B4-BE49-F238E27FC236}">
                <a16:creationId xmlns:a16="http://schemas.microsoft.com/office/drawing/2014/main" id="{73EC0556-4601-4E42-AEF1-671131A00AD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ECB9A6B-932D-40B5-A293-F2E5A9C26D4A}"/>
              </a:ext>
            </a:extLst>
          </p:cNvPr>
          <p:cNvSpPr>
            <a:spLocks noGrp="1"/>
          </p:cNvSpPr>
          <p:nvPr>
            <p:ph type="sldNum" sz="quarter" idx="11"/>
          </p:nvPr>
        </p:nvSpPr>
        <p:spPr/>
        <p:txBody>
          <a:bodyPr/>
          <a:lstStyle/>
          <a:p>
            <a:fld id="{6CACE926-AEF5-4BFE-8BD7-24414108CB7B}" type="slidenum">
              <a:rPr lang="en-US" altLang="en-US" smtClean="0"/>
              <a:pPr/>
              <a:t>72</a:t>
            </a:fld>
            <a:endParaRPr lang="en-US" altLang="en-US" dirty="0"/>
          </a:p>
        </p:txBody>
      </p:sp>
    </p:spTree>
    <p:extLst>
      <p:ext uri="{BB962C8B-B14F-4D97-AF65-F5344CB8AC3E}">
        <p14:creationId xmlns:p14="http://schemas.microsoft.com/office/powerpoint/2010/main" val="59386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4041-B291-4C10-A1B1-C70E4DCA592E}"/>
              </a:ext>
            </a:extLst>
          </p:cNvPr>
          <p:cNvSpPr>
            <a:spLocks noGrp="1"/>
          </p:cNvSpPr>
          <p:nvPr>
            <p:ph type="title"/>
          </p:nvPr>
        </p:nvSpPr>
        <p:spPr/>
        <p:txBody>
          <a:bodyPr/>
          <a:lstStyle/>
          <a:p>
            <a:r>
              <a:rPr lang="en-GB" dirty="0"/>
              <a:t>Multiple Granularities</a:t>
            </a:r>
          </a:p>
        </p:txBody>
      </p:sp>
      <p:sp>
        <p:nvSpPr>
          <p:cNvPr id="3" name="Text Placeholder 2">
            <a:extLst>
              <a:ext uri="{FF2B5EF4-FFF2-40B4-BE49-F238E27FC236}">
                <a16:creationId xmlns:a16="http://schemas.microsoft.com/office/drawing/2014/main" id="{045310B1-96A8-479A-BB11-896D34AB1D2E}"/>
              </a:ext>
            </a:extLst>
          </p:cNvPr>
          <p:cNvSpPr>
            <a:spLocks noGrp="1"/>
          </p:cNvSpPr>
          <p:nvPr>
            <p:ph type="body" sz="quarter" idx="13"/>
          </p:nvPr>
        </p:nvSpPr>
        <p:spPr/>
        <p:txBody>
          <a:bodyPr/>
          <a:lstStyle/>
          <a:p>
            <a:r>
              <a:rPr lang="en-GB" dirty="0"/>
              <a:t>Are good – allow expression of more detail</a:t>
            </a:r>
          </a:p>
          <a:p>
            <a:r>
              <a:rPr lang="en-GB" dirty="0"/>
              <a:t>Important to have balance – especially in a value set</a:t>
            </a:r>
          </a:p>
          <a:p>
            <a:endParaRPr lang="en-GB" dirty="0"/>
          </a:p>
        </p:txBody>
      </p:sp>
      <p:sp>
        <p:nvSpPr>
          <p:cNvPr id="4" name="Footer Placeholder 3">
            <a:extLst>
              <a:ext uri="{FF2B5EF4-FFF2-40B4-BE49-F238E27FC236}">
                <a16:creationId xmlns:a16="http://schemas.microsoft.com/office/drawing/2014/main" id="{E1917583-821D-4A84-A633-72364929C6F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3D2B0A1-268D-421E-BA22-C3BF81FA3F2F}"/>
              </a:ext>
            </a:extLst>
          </p:cNvPr>
          <p:cNvSpPr>
            <a:spLocks noGrp="1"/>
          </p:cNvSpPr>
          <p:nvPr>
            <p:ph type="sldNum" sz="quarter" idx="11"/>
          </p:nvPr>
        </p:nvSpPr>
        <p:spPr/>
        <p:txBody>
          <a:bodyPr/>
          <a:lstStyle/>
          <a:p>
            <a:fld id="{6CACE926-AEF5-4BFE-8BD7-24414108CB7B}" type="slidenum">
              <a:rPr lang="en-US" altLang="en-US" smtClean="0"/>
              <a:pPr/>
              <a:t>73</a:t>
            </a:fld>
            <a:endParaRPr lang="en-US" altLang="en-US" dirty="0"/>
          </a:p>
        </p:txBody>
      </p:sp>
    </p:spTree>
    <p:extLst>
      <p:ext uri="{BB962C8B-B14F-4D97-AF65-F5344CB8AC3E}">
        <p14:creationId xmlns:p14="http://schemas.microsoft.com/office/powerpoint/2010/main" val="759170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36D-566A-4F64-8062-ACAAF653F251}"/>
              </a:ext>
            </a:extLst>
          </p:cNvPr>
          <p:cNvSpPr>
            <a:spLocks noGrp="1"/>
          </p:cNvSpPr>
          <p:nvPr>
            <p:ph type="title"/>
          </p:nvPr>
        </p:nvSpPr>
        <p:spPr/>
        <p:txBody>
          <a:bodyPr/>
          <a:lstStyle/>
          <a:p>
            <a:r>
              <a:rPr lang="en-GB" dirty="0"/>
              <a:t>Imagine the element “family pet”</a:t>
            </a:r>
          </a:p>
        </p:txBody>
      </p:sp>
      <p:sp>
        <p:nvSpPr>
          <p:cNvPr id="3" name="Text Placeholder 2">
            <a:extLst>
              <a:ext uri="{FF2B5EF4-FFF2-40B4-BE49-F238E27FC236}">
                <a16:creationId xmlns:a16="http://schemas.microsoft.com/office/drawing/2014/main" id="{BD2E3043-9611-43E7-B550-2F4476F30E99}"/>
              </a:ext>
            </a:extLst>
          </p:cNvPr>
          <p:cNvSpPr>
            <a:spLocks noGrp="1"/>
          </p:cNvSpPr>
          <p:nvPr>
            <p:ph type="body" sz="quarter" idx="13"/>
          </p:nvPr>
        </p:nvSpPr>
        <p:spPr/>
        <p:txBody>
          <a:bodyPr/>
          <a:lstStyle/>
          <a:p>
            <a:r>
              <a:rPr lang="en-GB" sz="1600" dirty="0"/>
              <a:t>Concepts in the value set are things like “hamster”, “guinea pig”, “rabbit”, </a:t>
            </a:r>
          </a:p>
          <a:p>
            <a:pPr lvl="1"/>
            <a:r>
              <a:rPr lang="en-GB" sz="1400" dirty="0"/>
              <a:t>taken from a </a:t>
            </a:r>
            <a:r>
              <a:rPr lang="en-GB" sz="1400" b="1" dirty="0"/>
              <a:t>“small animals” </a:t>
            </a:r>
            <a:r>
              <a:rPr lang="en-GB" sz="1400" dirty="0"/>
              <a:t>code system</a:t>
            </a:r>
          </a:p>
          <a:p>
            <a:r>
              <a:rPr lang="en-GB" sz="1600" dirty="0"/>
              <a:t>But for dogs, the value set takes concepts from the </a:t>
            </a:r>
            <a:r>
              <a:rPr lang="en-GB" sz="1600" b="1" dirty="0"/>
              <a:t>“Kennel Club Breeds” </a:t>
            </a:r>
            <a:r>
              <a:rPr lang="en-GB" sz="1600" dirty="0"/>
              <a:t>code system with concepts like “standard poodle”, “golden retriever”, “King Charles spaniel”….</a:t>
            </a:r>
          </a:p>
          <a:p>
            <a:r>
              <a:rPr lang="en-GB" sz="1600" dirty="0"/>
              <a:t>So the value set contains concepts from the two code systems</a:t>
            </a:r>
            <a:endParaRPr lang="en-GB" sz="1600" dirty="0">
              <a:sym typeface="Wingdings" panose="05000000000000000000" pitchFamily="2" charset="2"/>
            </a:endParaRPr>
          </a:p>
          <a:p>
            <a:pPr lvl="1"/>
            <a:r>
              <a:rPr lang="en-GB" sz="1400" dirty="0"/>
              <a:t>“hamster”, “guinea pig”, “rabbit”, “cat”, “standard poodle”, “golden retriever”, “Cavalier King Charles spaniel”….</a:t>
            </a:r>
          </a:p>
          <a:p>
            <a:r>
              <a:rPr lang="en-GB" sz="1800" dirty="0"/>
              <a:t>This gives a mixed granularity – there are breeds of guinea pigs too!</a:t>
            </a:r>
          </a:p>
          <a:p>
            <a:endParaRPr lang="en-GB" dirty="0"/>
          </a:p>
        </p:txBody>
      </p:sp>
      <p:sp>
        <p:nvSpPr>
          <p:cNvPr id="4" name="Footer Placeholder 3">
            <a:extLst>
              <a:ext uri="{FF2B5EF4-FFF2-40B4-BE49-F238E27FC236}">
                <a16:creationId xmlns:a16="http://schemas.microsoft.com/office/drawing/2014/main" id="{B67A6046-8EBB-4034-9120-3FFC90B3F2F1}"/>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E00FD735-99BC-49EE-9512-C1C48F3E123E}"/>
              </a:ext>
            </a:extLst>
          </p:cNvPr>
          <p:cNvSpPr>
            <a:spLocks noGrp="1"/>
          </p:cNvSpPr>
          <p:nvPr>
            <p:ph type="sldNum" sz="quarter" idx="11"/>
          </p:nvPr>
        </p:nvSpPr>
        <p:spPr/>
        <p:txBody>
          <a:bodyPr/>
          <a:lstStyle/>
          <a:p>
            <a:fld id="{6CACE926-AEF5-4BFE-8BD7-24414108CB7B}" type="slidenum">
              <a:rPr lang="en-US" altLang="en-US" smtClean="0"/>
              <a:pPr/>
              <a:t>74</a:t>
            </a:fld>
            <a:endParaRPr lang="en-US" altLang="en-US" dirty="0"/>
          </a:p>
        </p:txBody>
      </p:sp>
      <p:pic>
        <p:nvPicPr>
          <p:cNvPr id="6" name="Picture 5">
            <a:extLst>
              <a:ext uri="{FF2B5EF4-FFF2-40B4-BE49-F238E27FC236}">
                <a16:creationId xmlns:a16="http://schemas.microsoft.com/office/drawing/2014/main" id="{5E25ED14-48D5-490A-867C-FD3E27D0B8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708" r="-3028"/>
          <a:stretch/>
        </p:blipFill>
        <p:spPr>
          <a:xfrm>
            <a:off x="161996" y="3508062"/>
            <a:ext cx="1038154" cy="891659"/>
          </a:xfrm>
          <a:prstGeom prst="rect">
            <a:avLst/>
          </a:prstGeom>
        </p:spPr>
      </p:pic>
      <p:pic>
        <p:nvPicPr>
          <p:cNvPr id="7" name="Picture 6">
            <a:extLst>
              <a:ext uri="{FF2B5EF4-FFF2-40B4-BE49-F238E27FC236}">
                <a16:creationId xmlns:a16="http://schemas.microsoft.com/office/drawing/2014/main" id="{ED14CC87-BC33-4DFA-B29B-1F1D015D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23" y="3503240"/>
            <a:ext cx="1341156" cy="1051698"/>
          </a:xfrm>
          <a:prstGeom prst="rect">
            <a:avLst/>
          </a:prstGeom>
        </p:spPr>
      </p:pic>
      <p:pic>
        <p:nvPicPr>
          <p:cNvPr id="8" name="Picture 7">
            <a:extLst>
              <a:ext uri="{FF2B5EF4-FFF2-40B4-BE49-F238E27FC236}">
                <a16:creationId xmlns:a16="http://schemas.microsoft.com/office/drawing/2014/main" id="{777627EA-A1E3-464B-B3EA-A8E8165F6E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862" y="3527485"/>
            <a:ext cx="957520" cy="1093500"/>
          </a:xfrm>
          <a:prstGeom prst="rect">
            <a:avLst/>
          </a:prstGeom>
        </p:spPr>
      </p:pic>
      <p:pic>
        <p:nvPicPr>
          <p:cNvPr id="9" name="Picture 8">
            <a:extLst>
              <a:ext uri="{FF2B5EF4-FFF2-40B4-BE49-F238E27FC236}">
                <a16:creationId xmlns:a16="http://schemas.microsoft.com/office/drawing/2014/main" id="{BBE216C4-4FDC-487B-9164-93F97AD18CF8}"/>
              </a:ext>
            </a:extLst>
          </p:cNvPr>
          <p:cNvPicPr>
            <a:picLocks noChangeAspect="1"/>
          </p:cNvPicPr>
          <p:nvPr/>
        </p:nvPicPr>
        <p:blipFill>
          <a:blip r:embed="rId5"/>
          <a:stretch>
            <a:fillRect/>
          </a:stretch>
        </p:blipFill>
        <p:spPr>
          <a:xfrm>
            <a:off x="1749151" y="3624303"/>
            <a:ext cx="1605791" cy="899864"/>
          </a:xfrm>
          <a:prstGeom prst="rect">
            <a:avLst/>
          </a:prstGeom>
        </p:spPr>
      </p:pic>
    </p:spTree>
    <p:extLst>
      <p:ext uri="{BB962C8B-B14F-4D97-AF65-F5344CB8AC3E}">
        <p14:creationId xmlns:p14="http://schemas.microsoft.com/office/powerpoint/2010/main" val="33854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3CB7-F276-4AC1-81FF-FFCE7D194603}"/>
              </a:ext>
            </a:extLst>
          </p:cNvPr>
          <p:cNvSpPr>
            <a:spLocks noGrp="1"/>
          </p:cNvSpPr>
          <p:nvPr>
            <p:ph type="title"/>
          </p:nvPr>
        </p:nvSpPr>
        <p:spPr/>
        <p:txBody>
          <a:bodyPr/>
          <a:lstStyle/>
          <a:p>
            <a:r>
              <a:rPr lang="en-GB" dirty="0"/>
              <a:t>Evolve Gracefully</a:t>
            </a:r>
          </a:p>
        </p:txBody>
      </p:sp>
      <p:sp>
        <p:nvSpPr>
          <p:cNvPr id="3" name="Text Placeholder 2">
            <a:extLst>
              <a:ext uri="{FF2B5EF4-FFF2-40B4-BE49-F238E27FC236}">
                <a16:creationId xmlns:a16="http://schemas.microsoft.com/office/drawing/2014/main" id="{9D235357-8F73-43F9-A493-398131F5D982}"/>
              </a:ext>
            </a:extLst>
          </p:cNvPr>
          <p:cNvSpPr>
            <a:spLocks noGrp="1"/>
          </p:cNvSpPr>
          <p:nvPr>
            <p:ph type="body" sz="quarter" idx="13"/>
          </p:nvPr>
        </p:nvSpPr>
        <p:spPr/>
        <p:txBody>
          <a:bodyPr/>
          <a:lstStyle/>
          <a:p>
            <a:r>
              <a:rPr lang="en-GB" sz="2000" dirty="0"/>
              <a:t>The terminology has a clear policy for change: additions and retirements </a:t>
            </a:r>
          </a:p>
          <a:p>
            <a:r>
              <a:rPr lang="en-GB" sz="2000" dirty="0"/>
              <a:t>What if you need additional content?</a:t>
            </a:r>
          </a:p>
          <a:p>
            <a:pPr lvl="1"/>
            <a:r>
              <a:rPr lang="en-GB" sz="1400" dirty="0"/>
              <a:t>Check it is within the scope of the code system (its description of itself)</a:t>
            </a:r>
          </a:p>
          <a:p>
            <a:pPr lvl="2"/>
            <a:r>
              <a:rPr lang="en-GB" sz="1400" dirty="0"/>
              <a:t>If it’s not, then you need a different code system</a:t>
            </a:r>
          </a:p>
          <a:p>
            <a:pPr lvl="1"/>
            <a:r>
              <a:rPr lang="en-GB" sz="1400" dirty="0"/>
              <a:t>Is this likely to be a routine change that you will see in the next version (e.g. if it covers a domain that changes rapidly, such as medicines)?</a:t>
            </a:r>
          </a:p>
          <a:p>
            <a:pPr lvl="1"/>
            <a:r>
              <a:rPr lang="en-GB" sz="1400" dirty="0"/>
              <a:t>What does the code system say about change?  (See HTA pages on Confluence for global code systems)</a:t>
            </a:r>
          </a:p>
          <a:p>
            <a:pPr lvl="2"/>
            <a:r>
              <a:rPr lang="en-GB" sz="1200" dirty="0"/>
              <a:t>Contact the HTA regarding a possible change request (or the IPS team if in that domain)</a:t>
            </a:r>
          </a:p>
          <a:p>
            <a:pPr lvl="2"/>
            <a:r>
              <a:rPr lang="en-GB" sz="1200" dirty="0"/>
              <a:t>For national terminologies, use the national process for the HL7 Affiliate</a:t>
            </a:r>
          </a:p>
          <a:p>
            <a:endParaRPr lang="en-GB" dirty="0"/>
          </a:p>
        </p:txBody>
      </p:sp>
      <p:sp>
        <p:nvSpPr>
          <p:cNvPr id="4" name="Footer Placeholder 3">
            <a:extLst>
              <a:ext uri="{FF2B5EF4-FFF2-40B4-BE49-F238E27FC236}">
                <a16:creationId xmlns:a16="http://schemas.microsoft.com/office/drawing/2014/main" id="{D99B9298-14D9-4E69-A8B3-B655A6800D1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0FEE4F8-01B1-423F-A102-AB3A48FF10B6}"/>
              </a:ext>
            </a:extLst>
          </p:cNvPr>
          <p:cNvSpPr>
            <a:spLocks noGrp="1"/>
          </p:cNvSpPr>
          <p:nvPr>
            <p:ph type="sldNum" sz="quarter" idx="11"/>
          </p:nvPr>
        </p:nvSpPr>
        <p:spPr/>
        <p:txBody>
          <a:bodyPr/>
          <a:lstStyle/>
          <a:p>
            <a:fld id="{6CACE926-AEF5-4BFE-8BD7-24414108CB7B}" type="slidenum">
              <a:rPr lang="en-US" altLang="en-US" smtClean="0"/>
              <a:pPr/>
              <a:t>75</a:t>
            </a:fld>
            <a:endParaRPr lang="en-US" altLang="en-US" dirty="0"/>
          </a:p>
        </p:txBody>
      </p:sp>
    </p:spTree>
    <p:extLst>
      <p:ext uri="{BB962C8B-B14F-4D97-AF65-F5344CB8AC3E}">
        <p14:creationId xmlns:p14="http://schemas.microsoft.com/office/powerpoint/2010/main" val="31046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205C-83EA-441C-A325-A366096D2E75}"/>
              </a:ext>
            </a:extLst>
          </p:cNvPr>
          <p:cNvSpPr>
            <a:spLocks noGrp="1"/>
          </p:cNvSpPr>
          <p:nvPr>
            <p:ph type="title"/>
          </p:nvPr>
        </p:nvSpPr>
        <p:spPr/>
        <p:txBody>
          <a:bodyPr/>
          <a:lstStyle/>
          <a:p>
            <a:r>
              <a:rPr lang="en-GB" sz="3200" dirty="0"/>
              <a:t>Concept orientation and formal definition</a:t>
            </a:r>
            <a:endParaRPr lang="en-GB" dirty="0"/>
          </a:p>
        </p:txBody>
      </p:sp>
      <p:sp>
        <p:nvSpPr>
          <p:cNvPr id="3" name="Text Placeholder 2">
            <a:extLst>
              <a:ext uri="{FF2B5EF4-FFF2-40B4-BE49-F238E27FC236}">
                <a16:creationId xmlns:a16="http://schemas.microsoft.com/office/drawing/2014/main" id="{0039359A-5495-44A6-A1CD-A085BD020203}"/>
              </a:ext>
            </a:extLst>
          </p:cNvPr>
          <p:cNvSpPr>
            <a:spLocks noGrp="1"/>
          </p:cNvSpPr>
          <p:nvPr>
            <p:ph type="body" sz="quarter" idx="13"/>
          </p:nvPr>
        </p:nvSpPr>
        <p:spPr>
          <a:xfrm>
            <a:off x="614362" y="1134893"/>
            <a:ext cx="8228883" cy="2656669"/>
          </a:xfrm>
        </p:spPr>
        <p:txBody>
          <a:bodyPr/>
          <a:lstStyle/>
          <a:p>
            <a:r>
              <a:rPr lang="en-GB" sz="2000" dirty="0"/>
              <a:t>No redundancy, No ambiguity</a:t>
            </a:r>
          </a:p>
          <a:p>
            <a:pPr lvl="1"/>
            <a:r>
              <a:rPr lang="en-GB" sz="1800" dirty="0"/>
              <a:t>Semantic clarity</a:t>
            </a:r>
          </a:p>
          <a:p>
            <a:r>
              <a:rPr lang="en-GB" sz="2000" dirty="0"/>
              <a:t>Achieved by</a:t>
            </a:r>
          </a:p>
          <a:p>
            <a:pPr lvl="1"/>
            <a:r>
              <a:rPr lang="en-GB" sz="1800" dirty="0"/>
              <a:t>Definition by text</a:t>
            </a:r>
          </a:p>
          <a:p>
            <a:pPr lvl="2"/>
            <a:r>
              <a:rPr lang="en-GB" sz="1600" dirty="0"/>
              <a:t>Editorial policy and strict maintenance</a:t>
            </a:r>
          </a:p>
          <a:p>
            <a:pPr lvl="1"/>
            <a:r>
              <a:rPr lang="en-GB" sz="1800" dirty="0"/>
              <a:t>Definition by model (</a:t>
            </a:r>
            <a:r>
              <a:rPr lang="en-GB" sz="1800" b="1" dirty="0"/>
              <a:t>relationships and defining attributes</a:t>
            </a:r>
            <a:r>
              <a:rPr lang="en-GB" sz="1800" dirty="0"/>
              <a:t>) and tooling</a:t>
            </a:r>
          </a:p>
          <a:p>
            <a:pPr lvl="2"/>
            <a:r>
              <a:rPr lang="en-GB" sz="1600" dirty="0"/>
              <a:t>Also has editorial policy</a:t>
            </a:r>
            <a:br>
              <a:rPr lang="en-GB" dirty="0"/>
            </a:br>
            <a:endParaRPr lang="en-GB" dirty="0"/>
          </a:p>
        </p:txBody>
      </p:sp>
      <p:sp>
        <p:nvSpPr>
          <p:cNvPr id="4" name="Footer Placeholder 3">
            <a:extLst>
              <a:ext uri="{FF2B5EF4-FFF2-40B4-BE49-F238E27FC236}">
                <a16:creationId xmlns:a16="http://schemas.microsoft.com/office/drawing/2014/main" id="{98CD2882-4DAF-483F-86EB-B5CF37DEBC7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F9E6D34-D2E9-439A-8C92-729E645A70C1}"/>
              </a:ext>
            </a:extLst>
          </p:cNvPr>
          <p:cNvSpPr>
            <a:spLocks noGrp="1"/>
          </p:cNvSpPr>
          <p:nvPr>
            <p:ph type="sldNum" sz="quarter" idx="11"/>
          </p:nvPr>
        </p:nvSpPr>
        <p:spPr/>
        <p:txBody>
          <a:bodyPr/>
          <a:lstStyle/>
          <a:p>
            <a:fld id="{6CACE926-AEF5-4BFE-8BD7-24414108CB7B}" type="slidenum">
              <a:rPr lang="en-US" altLang="en-US" smtClean="0"/>
              <a:pPr/>
              <a:t>76</a:t>
            </a:fld>
            <a:endParaRPr lang="en-US" altLang="en-US" dirty="0"/>
          </a:p>
        </p:txBody>
      </p:sp>
      <p:sp>
        <p:nvSpPr>
          <p:cNvPr id="6" name="TextBox 5">
            <a:extLst>
              <a:ext uri="{FF2B5EF4-FFF2-40B4-BE49-F238E27FC236}">
                <a16:creationId xmlns:a16="http://schemas.microsoft.com/office/drawing/2014/main" id="{85114ABB-AC33-48C2-8AA1-21264257ABDB}"/>
              </a:ext>
            </a:extLst>
          </p:cNvPr>
          <p:cNvSpPr txBox="1"/>
          <p:nvPr/>
        </p:nvSpPr>
        <p:spPr>
          <a:xfrm>
            <a:off x="280800" y="3735291"/>
            <a:ext cx="8640000" cy="923330"/>
          </a:xfrm>
          <a:prstGeom prst="rect">
            <a:avLst/>
          </a:prstGeom>
          <a:noFill/>
        </p:spPr>
        <p:txBody>
          <a:bodyPr wrap="square" rtlCol="0">
            <a:spAutoFit/>
          </a:bodyPr>
          <a:lstStyle/>
          <a:p>
            <a:r>
              <a:rPr lang="en-GB" dirty="0">
                <a:solidFill>
                  <a:srgbClr val="0070C0"/>
                </a:solidFill>
              </a:rPr>
              <a:t>This is </a:t>
            </a:r>
            <a:r>
              <a:rPr lang="en-GB" b="1" dirty="0">
                <a:solidFill>
                  <a:srgbClr val="0070C0"/>
                </a:solidFill>
              </a:rPr>
              <a:t>much</a:t>
            </a:r>
            <a:r>
              <a:rPr lang="en-GB" dirty="0">
                <a:solidFill>
                  <a:srgbClr val="0070C0"/>
                </a:solidFill>
              </a:rPr>
              <a:t> harder than it would appear, especially in large terminologies.  It takes significant amounts of expertise, both in the domain and in terminology management. </a:t>
            </a:r>
          </a:p>
        </p:txBody>
      </p:sp>
    </p:spTree>
    <p:extLst>
      <p:ext uri="{BB962C8B-B14F-4D97-AF65-F5344CB8AC3E}">
        <p14:creationId xmlns:p14="http://schemas.microsoft.com/office/powerpoint/2010/main" val="196612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3F23-C328-4A1E-98A2-0458075120B2}"/>
              </a:ext>
            </a:extLst>
          </p:cNvPr>
          <p:cNvSpPr>
            <a:spLocks noGrp="1"/>
          </p:cNvSpPr>
          <p:nvPr>
            <p:ph type="title"/>
          </p:nvPr>
        </p:nvSpPr>
        <p:spPr/>
        <p:txBody>
          <a:bodyPr/>
          <a:lstStyle/>
          <a:p>
            <a:r>
              <a:rPr lang="en-GB" sz="3200" dirty="0"/>
              <a:t>Reject “NEC” (not elsewhere classified)</a:t>
            </a:r>
            <a:endParaRPr lang="en-GB" dirty="0"/>
          </a:p>
        </p:txBody>
      </p:sp>
      <p:sp>
        <p:nvSpPr>
          <p:cNvPr id="3" name="Text Placeholder 2">
            <a:extLst>
              <a:ext uri="{FF2B5EF4-FFF2-40B4-BE49-F238E27FC236}">
                <a16:creationId xmlns:a16="http://schemas.microsoft.com/office/drawing/2014/main" id="{4A8F890F-D63F-4D70-B907-ADAAC62C53B2}"/>
              </a:ext>
            </a:extLst>
          </p:cNvPr>
          <p:cNvSpPr>
            <a:spLocks noGrp="1"/>
          </p:cNvSpPr>
          <p:nvPr>
            <p:ph type="body" sz="quarter" idx="13"/>
          </p:nvPr>
        </p:nvSpPr>
        <p:spPr/>
        <p:txBody>
          <a:bodyPr/>
          <a:lstStyle/>
          <a:p>
            <a:r>
              <a:rPr lang="en-GB" dirty="0"/>
              <a:t>And “NOS” (not otherwise specified)</a:t>
            </a:r>
          </a:p>
          <a:p>
            <a:r>
              <a:rPr lang="en-GB" dirty="0"/>
              <a:t>No “bucket concepts” </a:t>
            </a:r>
          </a:p>
          <a:p>
            <a:r>
              <a:rPr lang="en-GB" dirty="0"/>
              <a:t>Why?</a:t>
            </a:r>
          </a:p>
          <a:p>
            <a:pPr lvl="1"/>
            <a:r>
              <a:rPr lang="en-GB" dirty="0"/>
              <a:t>The meaning of these concepts changes over time</a:t>
            </a:r>
          </a:p>
          <a:p>
            <a:r>
              <a:rPr lang="en-GB" dirty="0"/>
              <a:t>If you must use a code system that has these (and they are reducing) you may wish to removed them from your value set</a:t>
            </a:r>
          </a:p>
          <a:p>
            <a:r>
              <a:rPr lang="en-GB" dirty="0"/>
              <a:t>NB: They are not always obvious – see ATC and the “combination concepts”</a:t>
            </a:r>
          </a:p>
          <a:p>
            <a:endParaRPr lang="en-GB" dirty="0"/>
          </a:p>
        </p:txBody>
      </p:sp>
      <p:sp>
        <p:nvSpPr>
          <p:cNvPr id="4" name="Footer Placeholder 3">
            <a:extLst>
              <a:ext uri="{FF2B5EF4-FFF2-40B4-BE49-F238E27FC236}">
                <a16:creationId xmlns:a16="http://schemas.microsoft.com/office/drawing/2014/main" id="{62829D1C-0060-4C31-AF5C-A7F5F341320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BD2C0A2-DF52-4320-82E9-5E03D70D5B3E}"/>
              </a:ext>
            </a:extLst>
          </p:cNvPr>
          <p:cNvSpPr>
            <a:spLocks noGrp="1"/>
          </p:cNvSpPr>
          <p:nvPr>
            <p:ph type="sldNum" sz="quarter" idx="11"/>
          </p:nvPr>
        </p:nvSpPr>
        <p:spPr/>
        <p:txBody>
          <a:bodyPr/>
          <a:lstStyle/>
          <a:p>
            <a:fld id="{6CACE926-AEF5-4BFE-8BD7-24414108CB7B}" type="slidenum">
              <a:rPr lang="en-US" altLang="en-US" smtClean="0"/>
              <a:pPr/>
              <a:t>77</a:t>
            </a:fld>
            <a:endParaRPr lang="en-US" altLang="en-US" dirty="0"/>
          </a:p>
        </p:txBody>
      </p:sp>
    </p:spTree>
    <p:extLst>
      <p:ext uri="{BB962C8B-B14F-4D97-AF65-F5344CB8AC3E}">
        <p14:creationId xmlns:p14="http://schemas.microsoft.com/office/powerpoint/2010/main" val="11873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0511-5C96-4704-83E4-8E2F7A85DA15}"/>
              </a:ext>
            </a:extLst>
          </p:cNvPr>
          <p:cNvSpPr>
            <a:spLocks noGrp="1"/>
          </p:cNvSpPr>
          <p:nvPr>
            <p:ph type="title"/>
          </p:nvPr>
        </p:nvSpPr>
        <p:spPr/>
        <p:txBody>
          <a:bodyPr/>
          <a:lstStyle/>
          <a:p>
            <a:r>
              <a:rPr lang="en-GB" dirty="0"/>
              <a:t>Representation of Context</a:t>
            </a:r>
          </a:p>
        </p:txBody>
      </p:sp>
      <p:sp>
        <p:nvSpPr>
          <p:cNvPr id="3" name="Text Placeholder 2">
            <a:extLst>
              <a:ext uri="{FF2B5EF4-FFF2-40B4-BE49-F238E27FC236}">
                <a16:creationId xmlns:a16="http://schemas.microsoft.com/office/drawing/2014/main" id="{5EBE66E5-7E84-4D89-AD22-867067110411}"/>
              </a:ext>
            </a:extLst>
          </p:cNvPr>
          <p:cNvSpPr>
            <a:spLocks noGrp="1"/>
          </p:cNvSpPr>
          <p:nvPr>
            <p:ph type="body" sz="quarter" idx="13"/>
          </p:nvPr>
        </p:nvSpPr>
        <p:spPr/>
        <p:txBody>
          <a:bodyPr/>
          <a:lstStyle/>
          <a:p>
            <a:r>
              <a:rPr lang="en-GB" dirty="0"/>
              <a:t>The ever present debate </a:t>
            </a:r>
            <a:r>
              <a:rPr lang="en-GB" dirty="0">
                <a:sym typeface="Wingdings" panose="05000000000000000000" pitchFamily="2" charset="2"/>
              </a:rPr>
              <a:t></a:t>
            </a:r>
          </a:p>
          <a:p>
            <a:pPr lvl="1"/>
            <a:r>
              <a:rPr lang="en-GB" dirty="0">
                <a:sym typeface="Wingdings" panose="05000000000000000000" pitchFamily="2" charset="2"/>
              </a:rPr>
              <a:t>How much “context”</a:t>
            </a:r>
            <a:r>
              <a:rPr lang="en-GB" dirty="0"/>
              <a:t> to have in the terminology as opposed to how much is in the information model</a:t>
            </a:r>
          </a:p>
          <a:p>
            <a:r>
              <a:rPr lang="en-GB" dirty="0"/>
              <a:t>Try to avoid the “double positive” – it causes confusion and reduces the ability to safely share and reuse data</a:t>
            </a:r>
          </a:p>
          <a:p>
            <a:pPr lvl="1"/>
            <a:r>
              <a:rPr lang="en-GB" dirty="0"/>
              <a:t>Family history: value = family history of asthma</a:t>
            </a:r>
          </a:p>
          <a:p>
            <a:pPr lvl="1"/>
            <a:r>
              <a:rPr lang="en-GB" dirty="0"/>
              <a:t>Choose the value set carefully</a:t>
            </a:r>
          </a:p>
          <a:p>
            <a:endParaRPr lang="en-GB" dirty="0"/>
          </a:p>
          <a:p>
            <a:endParaRPr lang="en-GB" dirty="0"/>
          </a:p>
        </p:txBody>
      </p:sp>
      <p:sp>
        <p:nvSpPr>
          <p:cNvPr id="4" name="Footer Placeholder 3">
            <a:extLst>
              <a:ext uri="{FF2B5EF4-FFF2-40B4-BE49-F238E27FC236}">
                <a16:creationId xmlns:a16="http://schemas.microsoft.com/office/drawing/2014/main" id="{A4152ADE-FAA1-4C28-B4C0-E5375C532C2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945D725-4F46-48E3-A8C3-2A24AFF4BE98}"/>
              </a:ext>
            </a:extLst>
          </p:cNvPr>
          <p:cNvSpPr>
            <a:spLocks noGrp="1"/>
          </p:cNvSpPr>
          <p:nvPr>
            <p:ph type="sldNum" sz="quarter" idx="11"/>
          </p:nvPr>
        </p:nvSpPr>
        <p:spPr/>
        <p:txBody>
          <a:bodyPr/>
          <a:lstStyle/>
          <a:p>
            <a:fld id="{6CACE926-AEF5-4BFE-8BD7-24414108CB7B}" type="slidenum">
              <a:rPr lang="en-US" altLang="en-US" smtClean="0"/>
              <a:pPr/>
              <a:t>78</a:t>
            </a:fld>
            <a:endParaRPr lang="en-US" altLang="en-US" dirty="0"/>
          </a:p>
        </p:txBody>
      </p:sp>
      <p:pic>
        <p:nvPicPr>
          <p:cNvPr id="6" name="Picture 5">
            <a:extLst>
              <a:ext uri="{FF2B5EF4-FFF2-40B4-BE49-F238E27FC236}">
                <a16:creationId xmlns:a16="http://schemas.microsoft.com/office/drawing/2014/main" id="{591C9562-C939-4F30-B48A-2A602396B746}"/>
              </a:ext>
            </a:extLst>
          </p:cNvPr>
          <p:cNvPicPr>
            <a:picLocks noChangeAspect="1"/>
          </p:cNvPicPr>
          <p:nvPr/>
        </p:nvPicPr>
        <p:blipFill>
          <a:blip r:embed="rId2"/>
          <a:stretch>
            <a:fillRect/>
          </a:stretch>
        </p:blipFill>
        <p:spPr>
          <a:xfrm>
            <a:off x="6427461" y="140374"/>
            <a:ext cx="2029828" cy="1425600"/>
          </a:xfrm>
          <a:prstGeom prst="rect">
            <a:avLst/>
          </a:prstGeom>
        </p:spPr>
      </p:pic>
    </p:spTree>
    <p:extLst>
      <p:ext uri="{BB962C8B-B14F-4D97-AF65-F5344CB8AC3E}">
        <p14:creationId xmlns:p14="http://schemas.microsoft.com/office/powerpoint/2010/main" val="224416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F2FC-8512-4339-A627-326A5F430D55}"/>
              </a:ext>
            </a:extLst>
          </p:cNvPr>
          <p:cNvSpPr>
            <a:spLocks noGrp="1"/>
          </p:cNvSpPr>
          <p:nvPr>
            <p:ph type="title"/>
          </p:nvPr>
        </p:nvSpPr>
        <p:spPr/>
        <p:txBody>
          <a:bodyPr/>
          <a:lstStyle/>
          <a:p>
            <a:r>
              <a:rPr lang="en-GB" dirty="0"/>
              <a:t>Common Context Issues</a:t>
            </a:r>
          </a:p>
        </p:txBody>
      </p:sp>
      <p:sp>
        <p:nvSpPr>
          <p:cNvPr id="3" name="Text Placeholder 2">
            <a:extLst>
              <a:ext uri="{FF2B5EF4-FFF2-40B4-BE49-F238E27FC236}">
                <a16:creationId xmlns:a16="http://schemas.microsoft.com/office/drawing/2014/main" id="{02921270-0659-42C1-84FF-735E90C13499}"/>
              </a:ext>
            </a:extLst>
          </p:cNvPr>
          <p:cNvSpPr>
            <a:spLocks noGrp="1"/>
          </p:cNvSpPr>
          <p:nvPr>
            <p:ph type="body" sz="quarter" idx="13"/>
          </p:nvPr>
        </p:nvSpPr>
        <p:spPr/>
        <p:txBody>
          <a:bodyPr/>
          <a:lstStyle/>
          <a:p>
            <a:r>
              <a:rPr lang="en-GB" dirty="0"/>
              <a:t>“</a:t>
            </a:r>
            <a:r>
              <a:rPr lang="en-GB" sz="2000" dirty="0"/>
              <a:t>History of” – using the Condition resource implies that this sort of context will come from the terminology</a:t>
            </a:r>
          </a:p>
          <a:p>
            <a:r>
              <a:rPr lang="en-GB" sz="2000" dirty="0"/>
              <a:t>“Family history of” – may go in Condition resource, or if specified to an individual, in the </a:t>
            </a:r>
            <a:r>
              <a:rPr lang="en-GB" sz="2000" dirty="0" err="1"/>
              <a:t>FamilyMemberHistory</a:t>
            </a:r>
            <a:r>
              <a:rPr lang="en-GB" sz="2000" dirty="0"/>
              <a:t> resource – in which case the context will NOT come from the terminology</a:t>
            </a:r>
          </a:p>
          <a:p>
            <a:r>
              <a:rPr lang="en-GB" sz="2000" dirty="0"/>
              <a:t>“Allergy to” – similar issues in the </a:t>
            </a:r>
            <a:r>
              <a:rPr lang="en-GB" sz="2000" dirty="0" err="1"/>
              <a:t>AllergyIntolerance</a:t>
            </a:r>
            <a:r>
              <a:rPr lang="en-GB" sz="2000" dirty="0"/>
              <a:t> resource which allows concepts both with context and without (currently)</a:t>
            </a:r>
          </a:p>
          <a:p>
            <a:endParaRPr lang="en-GB" dirty="0"/>
          </a:p>
        </p:txBody>
      </p:sp>
      <p:sp>
        <p:nvSpPr>
          <p:cNvPr id="4" name="Footer Placeholder 3">
            <a:extLst>
              <a:ext uri="{FF2B5EF4-FFF2-40B4-BE49-F238E27FC236}">
                <a16:creationId xmlns:a16="http://schemas.microsoft.com/office/drawing/2014/main" id="{F0F87A19-BF9D-4627-9867-ABA77EC1570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5419007-AF9E-4811-92DD-3441F3E5E9B9}"/>
              </a:ext>
            </a:extLst>
          </p:cNvPr>
          <p:cNvSpPr>
            <a:spLocks noGrp="1"/>
          </p:cNvSpPr>
          <p:nvPr>
            <p:ph type="sldNum" sz="quarter" idx="11"/>
          </p:nvPr>
        </p:nvSpPr>
        <p:spPr/>
        <p:txBody>
          <a:bodyPr/>
          <a:lstStyle/>
          <a:p>
            <a:fld id="{6CACE926-AEF5-4BFE-8BD7-24414108CB7B}" type="slidenum">
              <a:rPr lang="en-US" altLang="en-US" smtClean="0"/>
              <a:pPr/>
              <a:t>79</a:t>
            </a:fld>
            <a:endParaRPr lang="en-US" altLang="en-US" dirty="0"/>
          </a:p>
        </p:txBody>
      </p:sp>
    </p:spTree>
    <p:extLst>
      <p:ext uri="{BB962C8B-B14F-4D97-AF65-F5344CB8AC3E}">
        <p14:creationId xmlns:p14="http://schemas.microsoft.com/office/powerpoint/2010/main" val="253578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002C-6ACA-42FE-B076-1B6EF8140091}"/>
              </a:ext>
            </a:extLst>
          </p:cNvPr>
          <p:cNvSpPr>
            <a:spLocks noGrp="1"/>
          </p:cNvSpPr>
          <p:nvPr>
            <p:ph type="title"/>
          </p:nvPr>
        </p:nvSpPr>
        <p:spPr/>
        <p:txBody>
          <a:bodyPr/>
          <a:lstStyle/>
          <a:p>
            <a:r>
              <a:rPr lang="en-GB" dirty="0"/>
              <a:t>Learning Objectives</a:t>
            </a:r>
          </a:p>
        </p:txBody>
      </p:sp>
      <p:sp>
        <p:nvSpPr>
          <p:cNvPr id="3" name="Text Placeholder 2">
            <a:extLst>
              <a:ext uri="{FF2B5EF4-FFF2-40B4-BE49-F238E27FC236}">
                <a16:creationId xmlns:a16="http://schemas.microsoft.com/office/drawing/2014/main" id="{007D8A67-9B08-4580-AA02-E78775319A8A}"/>
              </a:ext>
            </a:extLst>
          </p:cNvPr>
          <p:cNvSpPr>
            <a:spLocks noGrp="1"/>
          </p:cNvSpPr>
          <p:nvPr>
            <p:ph type="body" sz="quarter" idx="13"/>
          </p:nvPr>
        </p:nvSpPr>
        <p:spPr/>
        <p:txBody>
          <a:bodyPr/>
          <a:lstStyle/>
          <a:p>
            <a:r>
              <a:rPr lang="en-GB" sz="2000" dirty="0"/>
              <a:t>Being </a:t>
            </a:r>
            <a:r>
              <a:rPr lang="en-GB" sz="2000" b="1" dirty="0"/>
              <a:t>confident</a:t>
            </a:r>
            <a:r>
              <a:rPr lang="en-GB" sz="2000" dirty="0"/>
              <a:t> of the basic principles of terminology in healthcare to be </a:t>
            </a:r>
            <a:r>
              <a:rPr lang="en-GB" sz="2000" b="1" dirty="0"/>
              <a:t>able to apply it effectively </a:t>
            </a:r>
            <a:r>
              <a:rPr lang="en-GB" sz="2000" dirty="0"/>
              <a:t>(in implementation guidance for) systems</a:t>
            </a:r>
          </a:p>
          <a:p>
            <a:pPr lvl="1"/>
            <a:r>
              <a:rPr lang="en-GB" sz="1800" dirty="0"/>
              <a:t>Concepts, Code systems and Value sets </a:t>
            </a:r>
          </a:p>
          <a:p>
            <a:pPr lvl="1"/>
            <a:r>
              <a:rPr lang="en-GB" sz="1800" dirty="0"/>
              <a:t>What they are, how they fit together</a:t>
            </a:r>
          </a:p>
          <a:p>
            <a:pPr lvl="1"/>
            <a:r>
              <a:rPr lang="en-GB" sz="1800" dirty="0"/>
              <a:t>How to use and identify/reference them</a:t>
            </a:r>
          </a:p>
          <a:p>
            <a:r>
              <a:rPr lang="en-GB" sz="2000" dirty="0"/>
              <a:t>Having </a:t>
            </a:r>
            <a:r>
              <a:rPr lang="en-GB" sz="2000" b="1" dirty="0"/>
              <a:t>understanding</a:t>
            </a:r>
            <a:r>
              <a:rPr lang="en-GB" sz="2000" dirty="0"/>
              <a:t> of the considerations for code system selection for implementation guidance – which terminologies to choose and why</a:t>
            </a:r>
          </a:p>
          <a:p>
            <a:r>
              <a:rPr lang="en-GB" sz="2000" dirty="0"/>
              <a:t>Having </a:t>
            </a:r>
            <a:r>
              <a:rPr lang="en-GB" sz="2000" b="1" dirty="0"/>
              <a:t>understanding</a:t>
            </a:r>
            <a:r>
              <a:rPr lang="en-GB" sz="2000" dirty="0"/>
              <a:t> of the considerations for value set management – the when, how and why of using value sets</a:t>
            </a:r>
            <a:br>
              <a:rPr lang="en-GB" dirty="0"/>
            </a:br>
            <a:endParaRPr lang="en-GB" dirty="0"/>
          </a:p>
        </p:txBody>
      </p:sp>
      <p:sp>
        <p:nvSpPr>
          <p:cNvPr id="4" name="Footer Placeholder 3">
            <a:extLst>
              <a:ext uri="{FF2B5EF4-FFF2-40B4-BE49-F238E27FC236}">
                <a16:creationId xmlns:a16="http://schemas.microsoft.com/office/drawing/2014/main" id="{1D4CB75C-3699-4C10-9FB1-17D77F7FF2F1}"/>
              </a:ext>
            </a:extLst>
          </p:cNvPr>
          <p:cNvSpPr>
            <a:spLocks noGrp="1"/>
          </p:cNvSpPr>
          <p:nvPr>
            <p:ph type="ftr" sz="quarter" idx="10"/>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5" name="Slide Number Placeholder 4">
            <a:extLst>
              <a:ext uri="{FF2B5EF4-FFF2-40B4-BE49-F238E27FC236}">
                <a16:creationId xmlns:a16="http://schemas.microsoft.com/office/drawing/2014/main" id="{43F77BE4-BD69-4E96-8EB7-89809574A6CB}"/>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40727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2CFA7-9265-44DF-B2A1-F8DB0B0CD43C}"/>
              </a:ext>
            </a:extLst>
          </p:cNvPr>
          <p:cNvSpPr>
            <a:spLocks noGrp="1"/>
          </p:cNvSpPr>
          <p:nvPr>
            <p:ph type="title"/>
          </p:nvPr>
        </p:nvSpPr>
        <p:spPr/>
        <p:txBody>
          <a:bodyPr/>
          <a:lstStyle/>
          <a:p>
            <a:r>
              <a:rPr lang="en-GB" dirty="0"/>
              <a:t>Context: Negation</a:t>
            </a:r>
          </a:p>
        </p:txBody>
      </p:sp>
      <p:sp>
        <p:nvSpPr>
          <p:cNvPr id="3" name="Text Placeholder 2">
            <a:extLst>
              <a:ext uri="{FF2B5EF4-FFF2-40B4-BE49-F238E27FC236}">
                <a16:creationId xmlns:a16="http://schemas.microsoft.com/office/drawing/2014/main" id="{3FB551E9-733D-4A22-8C15-6711D381CF28}"/>
              </a:ext>
            </a:extLst>
          </p:cNvPr>
          <p:cNvSpPr>
            <a:spLocks noGrp="1"/>
          </p:cNvSpPr>
          <p:nvPr>
            <p:ph type="body" sz="quarter" idx="13"/>
          </p:nvPr>
        </p:nvSpPr>
        <p:spPr/>
        <p:txBody>
          <a:bodyPr/>
          <a:lstStyle/>
          <a:p>
            <a:r>
              <a:rPr lang="en-GB" dirty="0"/>
              <a:t>Remains a nightmare</a:t>
            </a:r>
          </a:p>
          <a:p>
            <a:pPr lvl="1"/>
            <a:r>
              <a:rPr lang="en-GB" dirty="0"/>
              <a:t>Why?</a:t>
            </a:r>
          </a:p>
          <a:p>
            <a:r>
              <a:rPr lang="en-GB" dirty="0"/>
              <a:t>Is a group working on this explicitly</a:t>
            </a:r>
          </a:p>
          <a:p>
            <a:r>
              <a:rPr lang="en-GB" dirty="0"/>
              <a:t>Personal recommendation: use the terminology exclusively BUT may not have all the concepts available to do that</a:t>
            </a:r>
          </a:p>
          <a:p>
            <a:pPr lvl="1"/>
            <a:r>
              <a:rPr lang="en-GB" dirty="0"/>
              <a:t>See </a:t>
            </a:r>
            <a:r>
              <a:rPr lang="en-GB" dirty="0">
                <a:hlinkClick r:id="rId2"/>
              </a:rPr>
              <a:t>https://studylib.net/doc/7026518/position-paper-on-the-use-of-negation</a:t>
            </a:r>
            <a:r>
              <a:rPr lang="en-GB" dirty="0"/>
              <a:t> Position Paper on the use of Negation Kalra/James</a:t>
            </a:r>
          </a:p>
        </p:txBody>
      </p:sp>
      <p:sp>
        <p:nvSpPr>
          <p:cNvPr id="4" name="Footer Placeholder 3">
            <a:extLst>
              <a:ext uri="{FF2B5EF4-FFF2-40B4-BE49-F238E27FC236}">
                <a16:creationId xmlns:a16="http://schemas.microsoft.com/office/drawing/2014/main" id="{17CE3A7B-3A02-4DCD-9056-E81E64898C4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FFA8E05-DCEC-434A-8CD5-14F6CFD7CAAF}"/>
              </a:ext>
            </a:extLst>
          </p:cNvPr>
          <p:cNvSpPr>
            <a:spLocks noGrp="1"/>
          </p:cNvSpPr>
          <p:nvPr>
            <p:ph type="sldNum" sz="quarter" idx="11"/>
          </p:nvPr>
        </p:nvSpPr>
        <p:spPr/>
        <p:txBody>
          <a:bodyPr/>
          <a:lstStyle/>
          <a:p>
            <a:fld id="{6CACE926-AEF5-4BFE-8BD7-24414108CB7B}" type="slidenum">
              <a:rPr lang="en-US" altLang="en-US" smtClean="0"/>
              <a:pPr/>
              <a:t>80</a:t>
            </a:fld>
            <a:endParaRPr lang="en-US" altLang="en-US" dirty="0"/>
          </a:p>
        </p:txBody>
      </p:sp>
      <p:pic>
        <p:nvPicPr>
          <p:cNvPr id="6" name="Picture 5">
            <a:extLst>
              <a:ext uri="{FF2B5EF4-FFF2-40B4-BE49-F238E27FC236}">
                <a16:creationId xmlns:a16="http://schemas.microsoft.com/office/drawing/2014/main" id="{A113AA86-A165-4A84-89DE-3C72F5E1CE6F}"/>
              </a:ext>
            </a:extLst>
          </p:cNvPr>
          <p:cNvPicPr>
            <a:picLocks noChangeAspect="1"/>
          </p:cNvPicPr>
          <p:nvPr/>
        </p:nvPicPr>
        <p:blipFill>
          <a:blip r:embed="rId3"/>
          <a:stretch>
            <a:fillRect/>
          </a:stretch>
        </p:blipFill>
        <p:spPr>
          <a:xfrm>
            <a:off x="6910387" y="342900"/>
            <a:ext cx="1504950" cy="1485900"/>
          </a:xfrm>
          <a:prstGeom prst="rect">
            <a:avLst/>
          </a:prstGeom>
        </p:spPr>
      </p:pic>
    </p:spTree>
    <p:extLst>
      <p:ext uri="{BB962C8B-B14F-4D97-AF65-F5344CB8AC3E}">
        <p14:creationId xmlns:p14="http://schemas.microsoft.com/office/powerpoint/2010/main" val="429387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5157-A501-43B5-916C-B645FCD03813}"/>
              </a:ext>
            </a:extLst>
          </p:cNvPr>
          <p:cNvSpPr>
            <a:spLocks noGrp="1"/>
          </p:cNvSpPr>
          <p:nvPr>
            <p:ph type="title"/>
          </p:nvPr>
        </p:nvSpPr>
        <p:spPr/>
        <p:txBody>
          <a:bodyPr/>
          <a:lstStyle/>
          <a:p>
            <a:r>
              <a:rPr lang="en-GB" sz="3200" dirty="0"/>
              <a:t>Concept permanence</a:t>
            </a:r>
            <a:endParaRPr lang="en-GB" dirty="0"/>
          </a:p>
        </p:txBody>
      </p:sp>
      <p:sp>
        <p:nvSpPr>
          <p:cNvPr id="3" name="Text Placeholder 2">
            <a:extLst>
              <a:ext uri="{FF2B5EF4-FFF2-40B4-BE49-F238E27FC236}">
                <a16:creationId xmlns:a16="http://schemas.microsoft.com/office/drawing/2014/main" id="{558630D9-3E6C-4235-8292-A3EA0C8BC73D}"/>
              </a:ext>
            </a:extLst>
          </p:cNvPr>
          <p:cNvSpPr>
            <a:spLocks noGrp="1"/>
          </p:cNvSpPr>
          <p:nvPr>
            <p:ph type="body" sz="quarter" idx="13"/>
          </p:nvPr>
        </p:nvSpPr>
        <p:spPr/>
        <p:txBody>
          <a:bodyPr/>
          <a:lstStyle/>
          <a:p>
            <a:r>
              <a:rPr lang="en-GB" dirty="0"/>
              <a:t>Once released, a concept’s </a:t>
            </a:r>
            <a:r>
              <a:rPr lang="en-GB" b="1" dirty="0"/>
              <a:t>meaning</a:t>
            </a:r>
            <a:r>
              <a:rPr lang="en-GB" dirty="0"/>
              <a:t> does not change</a:t>
            </a:r>
          </a:p>
          <a:p>
            <a:r>
              <a:rPr lang="en-GB" dirty="0"/>
              <a:t>Without this, analysis and re-use are severely compromised</a:t>
            </a:r>
          </a:p>
          <a:p>
            <a:r>
              <a:rPr lang="en-GB" dirty="0"/>
              <a:t>Be familiar with the terminology’s editorial guidance on this – it should be in the public domain</a:t>
            </a:r>
          </a:p>
        </p:txBody>
      </p:sp>
      <p:sp>
        <p:nvSpPr>
          <p:cNvPr id="4" name="Footer Placeholder 3">
            <a:extLst>
              <a:ext uri="{FF2B5EF4-FFF2-40B4-BE49-F238E27FC236}">
                <a16:creationId xmlns:a16="http://schemas.microsoft.com/office/drawing/2014/main" id="{90C9CF9E-9D5B-46C6-8EF5-37D3E0C10AE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CDEF586-E249-4676-AB17-FE1ECFE9CC07}"/>
              </a:ext>
            </a:extLst>
          </p:cNvPr>
          <p:cNvSpPr>
            <a:spLocks noGrp="1"/>
          </p:cNvSpPr>
          <p:nvPr>
            <p:ph type="sldNum" sz="quarter" idx="11"/>
          </p:nvPr>
        </p:nvSpPr>
        <p:spPr/>
        <p:txBody>
          <a:bodyPr/>
          <a:lstStyle/>
          <a:p>
            <a:fld id="{6CACE926-AEF5-4BFE-8BD7-24414108CB7B}" type="slidenum">
              <a:rPr lang="en-US" altLang="en-US" smtClean="0"/>
              <a:pPr/>
              <a:t>81</a:t>
            </a:fld>
            <a:endParaRPr lang="en-US" altLang="en-US" dirty="0"/>
          </a:p>
        </p:txBody>
      </p:sp>
    </p:spTree>
    <p:extLst>
      <p:ext uri="{BB962C8B-B14F-4D97-AF65-F5344CB8AC3E}">
        <p14:creationId xmlns:p14="http://schemas.microsoft.com/office/powerpoint/2010/main" val="305062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CC7E-8F32-41C5-99F0-622B6C0A4A14}"/>
              </a:ext>
            </a:extLst>
          </p:cNvPr>
          <p:cNvSpPr>
            <a:spLocks noGrp="1"/>
          </p:cNvSpPr>
          <p:nvPr>
            <p:ph type="title"/>
          </p:nvPr>
        </p:nvSpPr>
        <p:spPr/>
        <p:txBody>
          <a:bodyPr/>
          <a:lstStyle/>
          <a:p>
            <a:r>
              <a:rPr lang="en-GB" sz="3200" dirty="0"/>
              <a:t>Non-semantic concept identifier</a:t>
            </a:r>
            <a:endParaRPr lang="en-GB" dirty="0"/>
          </a:p>
        </p:txBody>
      </p:sp>
      <p:sp>
        <p:nvSpPr>
          <p:cNvPr id="3" name="Text Placeholder 2">
            <a:extLst>
              <a:ext uri="{FF2B5EF4-FFF2-40B4-BE49-F238E27FC236}">
                <a16:creationId xmlns:a16="http://schemas.microsoft.com/office/drawing/2014/main" id="{911C6FAA-449F-4512-A910-7D8A09B76518}"/>
              </a:ext>
            </a:extLst>
          </p:cNvPr>
          <p:cNvSpPr>
            <a:spLocks noGrp="1"/>
          </p:cNvSpPr>
          <p:nvPr>
            <p:ph type="body" sz="quarter" idx="13"/>
          </p:nvPr>
        </p:nvSpPr>
        <p:spPr/>
        <p:txBody>
          <a:bodyPr/>
          <a:lstStyle/>
          <a:p>
            <a:r>
              <a:rPr lang="en-GB" dirty="0"/>
              <a:t>It’s just too easy to make mistakes otherwise</a:t>
            </a:r>
          </a:p>
          <a:p>
            <a:r>
              <a:rPr lang="en-GB" dirty="0"/>
              <a:t>Avoid leading zeros</a:t>
            </a:r>
          </a:p>
          <a:p>
            <a:r>
              <a:rPr lang="en-GB" dirty="0"/>
              <a:t>Make sure that the string can manage the code (64bit int for SNOMED CT)</a:t>
            </a:r>
          </a:p>
          <a:p>
            <a:endParaRPr lang="en-GB" dirty="0"/>
          </a:p>
        </p:txBody>
      </p:sp>
      <p:sp>
        <p:nvSpPr>
          <p:cNvPr id="4" name="Footer Placeholder 3">
            <a:extLst>
              <a:ext uri="{FF2B5EF4-FFF2-40B4-BE49-F238E27FC236}">
                <a16:creationId xmlns:a16="http://schemas.microsoft.com/office/drawing/2014/main" id="{8F01A12B-0860-41A0-AD99-12F11AC28D7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3C98DEB-D050-4393-B1F8-6008C40523D5}"/>
              </a:ext>
            </a:extLst>
          </p:cNvPr>
          <p:cNvSpPr>
            <a:spLocks noGrp="1"/>
          </p:cNvSpPr>
          <p:nvPr>
            <p:ph type="sldNum" sz="quarter" idx="11"/>
          </p:nvPr>
        </p:nvSpPr>
        <p:spPr/>
        <p:txBody>
          <a:bodyPr/>
          <a:lstStyle/>
          <a:p>
            <a:fld id="{6CACE926-AEF5-4BFE-8BD7-24414108CB7B}" type="slidenum">
              <a:rPr lang="en-US" altLang="en-US" smtClean="0"/>
              <a:pPr/>
              <a:t>82</a:t>
            </a:fld>
            <a:endParaRPr lang="en-US" altLang="en-US" dirty="0"/>
          </a:p>
        </p:txBody>
      </p:sp>
      <p:pic>
        <p:nvPicPr>
          <p:cNvPr id="6" name="Picture 5">
            <a:extLst>
              <a:ext uri="{FF2B5EF4-FFF2-40B4-BE49-F238E27FC236}">
                <a16:creationId xmlns:a16="http://schemas.microsoft.com/office/drawing/2014/main" id="{B0B4EC60-41D4-4D96-AD2C-378C080DAE88}"/>
              </a:ext>
            </a:extLst>
          </p:cNvPr>
          <p:cNvPicPr>
            <a:picLocks noChangeAspect="1"/>
          </p:cNvPicPr>
          <p:nvPr/>
        </p:nvPicPr>
        <p:blipFill>
          <a:blip r:embed="rId2"/>
          <a:stretch>
            <a:fillRect/>
          </a:stretch>
        </p:blipFill>
        <p:spPr>
          <a:xfrm>
            <a:off x="3907647" y="2982754"/>
            <a:ext cx="2584079" cy="1589850"/>
          </a:xfrm>
          <a:prstGeom prst="rect">
            <a:avLst/>
          </a:prstGeom>
        </p:spPr>
      </p:pic>
      <p:pic>
        <p:nvPicPr>
          <p:cNvPr id="7" name="Picture 6">
            <a:extLst>
              <a:ext uri="{FF2B5EF4-FFF2-40B4-BE49-F238E27FC236}">
                <a16:creationId xmlns:a16="http://schemas.microsoft.com/office/drawing/2014/main" id="{32C9C6BC-3336-4937-84D1-1482A84724D4}"/>
              </a:ext>
            </a:extLst>
          </p:cNvPr>
          <p:cNvPicPr>
            <a:picLocks noChangeAspect="1"/>
          </p:cNvPicPr>
          <p:nvPr/>
        </p:nvPicPr>
        <p:blipFill>
          <a:blip r:embed="rId3"/>
          <a:stretch>
            <a:fillRect/>
          </a:stretch>
        </p:blipFill>
        <p:spPr>
          <a:xfrm>
            <a:off x="1720103" y="2982754"/>
            <a:ext cx="1942053" cy="1589850"/>
          </a:xfrm>
          <a:prstGeom prst="rect">
            <a:avLst/>
          </a:prstGeom>
        </p:spPr>
      </p:pic>
      <p:sp>
        <p:nvSpPr>
          <p:cNvPr id="8" name="TextBox 7">
            <a:extLst>
              <a:ext uri="{FF2B5EF4-FFF2-40B4-BE49-F238E27FC236}">
                <a16:creationId xmlns:a16="http://schemas.microsoft.com/office/drawing/2014/main" id="{3A2C7E7C-0852-4E64-A20F-7239FFA95CE7}"/>
              </a:ext>
            </a:extLst>
          </p:cNvPr>
          <p:cNvSpPr txBox="1"/>
          <p:nvPr/>
        </p:nvSpPr>
        <p:spPr>
          <a:xfrm>
            <a:off x="6679335" y="3302266"/>
            <a:ext cx="2226446" cy="369332"/>
          </a:xfrm>
          <a:prstGeom prst="rect">
            <a:avLst/>
          </a:prstGeom>
          <a:noFill/>
        </p:spPr>
        <p:txBody>
          <a:bodyPr wrap="square" rtlCol="0">
            <a:spAutoFit/>
          </a:bodyPr>
          <a:lstStyle/>
          <a:p>
            <a:r>
              <a:rPr lang="en-GB" dirty="0"/>
              <a:t>Code value = TATT</a:t>
            </a:r>
          </a:p>
        </p:txBody>
      </p:sp>
    </p:spTree>
    <p:extLst>
      <p:ext uri="{BB962C8B-B14F-4D97-AF65-F5344CB8AC3E}">
        <p14:creationId xmlns:p14="http://schemas.microsoft.com/office/powerpoint/2010/main" val="135521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4409-E222-4104-AD68-7224DD995E21}"/>
              </a:ext>
            </a:extLst>
          </p:cNvPr>
          <p:cNvSpPr>
            <a:spLocks noGrp="1"/>
          </p:cNvSpPr>
          <p:nvPr>
            <p:ph type="title"/>
          </p:nvPr>
        </p:nvSpPr>
        <p:spPr/>
        <p:txBody>
          <a:bodyPr/>
          <a:lstStyle/>
          <a:p>
            <a:r>
              <a:rPr lang="en-GB" sz="3200" dirty="0" err="1"/>
              <a:t>Polyhierarchy</a:t>
            </a:r>
            <a:br>
              <a:rPr lang="en-GB" sz="3200" dirty="0"/>
            </a:br>
            <a:endParaRPr lang="en-GB" dirty="0"/>
          </a:p>
        </p:txBody>
      </p:sp>
      <p:sp>
        <p:nvSpPr>
          <p:cNvPr id="3" name="Text Placeholder 2">
            <a:extLst>
              <a:ext uri="{FF2B5EF4-FFF2-40B4-BE49-F238E27FC236}">
                <a16:creationId xmlns:a16="http://schemas.microsoft.com/office/drawing/2014/main" id="{0DB38EF5-ED07-463F-942F-012CF19AF80B}"/>
              </a:ext>
            </a:extLst>
          </p:cNvPr>
          <p:cNvSpPr>
            <a:spLocks noGrp="1"/>
          </p:cNvSpPr>
          <p:nvPr>
            <p:ph type="body" sz="quarter" idx="13"/>
          </p:nvPr>
        </p:nvSpPr>
        <p:spPr>
          <a:xfrm>
            <a:off x="613647" y="2080800"/>
            <a:ext cx="8162362" cy="2430144"/>
          </a:xfrm>
        </p:spPr>
        <p:txBody>
          <a:bodyPr/>
          <a:lstStyle/>
          <a:p>
            <a:pPr lvl="1"/>
            <a:r>
              <a:rPr lang="en-GB" altLang="en-US" dirty="0"/>
              <a:t>Allows multiple parentage – useful for decision support and analysis</a:t>
            </a:r>
          </a:p>
          <a:p>
            <a:pPr lvl="1"/>
            <a:r>
              <a:rPr lang="en-GB" altLang="en-US" dirty="0"/>
              <a:t>Allows concepts to be moved – useful for maintenance</a:t>
            </a:r>
          </a:p>
          <a:p>
            <a:pPr lvl="1"/>
            <a:r>
              <a:rPr lang="en-GB" altLang="en-US" dirty="0"/>
              <a:t>Unlimited hierarchy depth – useful for granularity</a:t>
            </a:r>
          </a:p>
          <a:p>
            <a:pPr lvl="1"/>
            <a:r>
              <a:rPr lang="en-GB" altLang="en-US" dirty="0"/>
              <a:t>No node can be a descendant of itself = acyclicity</a:t>
            </a:r>
          </a:p>
          <a:p>
            <a:pPr lvl="1"/>
            <a:r>
              <a:rPr lang="en-GB" altLang="en-US" dirty="0"/>
              <a:t>Any one node always has the same descendants, wherever it appears</a:t>
            </a:r>
          </a:p>
          <a:p>
            <a:pPr lvl="1"/>
            <a:endParaRPr lang="en-GB" altLang="en-US" dirty="0"/>
          </a:p>
          <a:p>
            <a:endParaRPr lang="en-GB" dirty="0"/>
          </a:p>
        </p:txBody>
      </p:sp>
      <p:sp>
        <p:nvSpPr>
          <p:cNvPr id="4" name="Footer Placeholder 3">
            <a:extLst>
              <a:ext uri="{FF2B5EF4-FFF2-40B4-BE49-F238E27FC236}">
                <a16:creationId xmlns:a16="http://schemas.microsoft.com/office/drawing/2014/main" id="{20705436-39B3-4F57-93DD-12DDB3AD14D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13CD286-DBF4-444D-987B-141A98109D5B}"/>
              </a:ext>
            </a:extLst>
          </p:cNvPr>
          <p:cNvSpPr>
            <a:spLocks noGrp="1"/>
          </p:cNvSpPr>
          <p:nvPr>
            <p:ph type="sldNum" sz="quarter" idx="11"/>
          </p:nvPr>
        </p:nvSpPr>
        <p:spPr/>
        <p:txBody>
          <a:bodyPr/>
          <a:lstStyle/>
          <a:p>
            <a:fld id="{6CACE926-AEF5-4BFE-8BD7-24414108CB7B}" type="slidenum">
              <a:rPr lang="en-US" altLang="en-US" smtClean="0"/>
              <a:pPr/>
              <a:t>83</a:t>
            </a:fld>
            <a:endParaRPr lang="en-US" altLang="en-US" dirty="0"/>
          </a:p>
        </p:txBody>
      </p:sp>
      <p:pic>
        <p:nvPicPr>
          <p:cNvPr id="6" name="Picture 5">
            <a:extLst>
              <a:ext uri="{FF2B5EF4-FFF2-40B4-BE49-F238E27FC236}">
                <a16:creationId xmlns:a16="http://schemas.microsoft.com/office/drawing/2014/main" id="{668B9C75-3007-4959-B339-4069269862D6}"/>
              </a:ext>
            </a:extLst>
          </p:cNvPr>
          <p:cNvPicPr>
            <a:picLocks noChangeAspect="1"/>
          </p:cNvPicPr>
          <p:nvPr/>
        </p:nvPicPr>
        <p:blipFill>
          <a:blip r:embed="rId2"/>
          <a:stretch>
            <a:fillRect/>
          </a:stretch>
        </p:blipFill>
        <p:spPr>
          <a:xfrm>
            <a:off x="6103470" y="80550"/>
            <a:ext cx="2846055" cy="2065050"/>
          </a:xfrm>
          <a:prstGeom prst="rect">
            <a:avLst/>
          </a:prstGeom>
        </p:spPr>
      </p:pic>
      <p:sp>
        <p:nvSpPr>
          <p:cNvPr id="7" name="TextBox 6">
            <a:extLst>
              <a:ext uri="{FF2B5EF4-FFF2-40B4-BE49-F238E27FC236}">
                <a16:creationId xmlns:a16="http://schemas.microsoft.com/office/drawing/2014/main" id="{5A41958A-444A-4B5F-A66D-D33149A8A02F}"/>
              </a:ext>
            </a:extLst>
          </p:cNvPr>
          <p:cNvSpPr txBox="1"/>
          <p:nvPr/>
        </p:nvSpPr>
        <p:spPr>
          <a:xfrm>
            <a:off x="608809" y="1180610"/>
            <a:ext cx="5296837" cy="707886"/>
          </a:xfrm>
          <a:prstGeom prst="rect">
            <a:avLst/>
          </a:prstGeom>
          <a:noFill/>
        </p:spPr>
        <p:txBody>
          <a:bodyPr wrap="square" rtlCol="0">
            <a:spAutoFit/>
          </a:bodyPr>
          <a:lstStyle/>
          <a:p>
            <a:r>
              <a:rPr lang="en-GB" sz="2000" dirty="0"/>
              <a:t>The “direct acyclic graph” in subsumption (</a:t>
            </a:r>
            <a:r>
              <a:rPr lang="en-GB" sz="2000" dirty="0" err="1"/>
              <a:t>is_a</a:t>
            </a:r>
            <a:r>
              <a:rPr lang="en-GB" sz="2000" dirty="0"/>
              <a:t>) relationships in a terminology</a:t>
            </a:r>
          </a:p>
        </p:txBody>
      </p:sp>
    </p:spTree>
    <p:extLst>
      <p:ext uri="{BB962C8B-B14F-4D97-AF65-F5344CB8AC3E}">
        <p14:creationId xmlns:p14="http://schemas.microsoft.com/office/powerpoint/2010/main" val="1441942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E977-3A45-4518-ADFA-87544FE58619}"/>
              </a:ext>
            </a:extLst>
          </p:cNvPr>
          <p:cNvSpPr>
            <a:spLocks noGrp="1"/>
          </p:cNvSpPr>
          <p:nvPr>
            <p:ph type="title"/>
          </p:nvPr>
        </p:nvSpPr>
        <p:spPr/>
        <p:txBody>
          <a:bodyPr/>
          <a:lstStyle/>
          <a:p>
            <a:r>
              <a:rPr lang="en-GB" sz="2800" dirty="0" err="1"/>
              <a:t>Polyhierarchy</a:t>
            </a:r>
            <a:r>
              <a:rPr lang="en-GB" sz="2800" dirty="0"/>
              <a:t> – in value sets</a:t>
            </a:r>
            <a:endParaRPr lang="en-GB" dirty="0"/>
          </a:p>
        </p:txBody>
      </p:sp>
      <p:sp>
        <p:nvSpPr>
          <p:cNvPr id="3" name="Text Placeholder 2">
            <a:extLst>
              <a:ext uri="{FF2B5EF4-FFF2-40B4-BE49-F238E27FC236}">
                <a16:creationId xmlns:a16="http://schemas.microsoft.com/office/drawing/2014/main" id="{D2183543-968E-4175-90D1-9BE0459E89B7}"/>
              </a:ext>
            </a:extLst>
          </p:cNvPr>
          <p:cNvSpPr>
            <a:spLocks noGrp="1"/>
          </p:cNvSpPr>
          <p:nvPr>
            <p:ph type="body" sz="quarter" idx="13"/>
          </p:nvPr>
        </p:nvSpPr>
        <p:spPr/>
        <p:txBody>
          <a:bodyPr/>
          <a:lstStyle/>
          <a:p>
            <a:r>
              <a:rPr lang="en-GB" dirty="0"/>
              <a:t>Make sure, especially for </a:t>
            </a:r>
            <a:r>
              <a:rPr lang="en-GB" dirty="0" err="1"/>
              <a:t>intensionally</a:t>
            </a:r>
            <a:r>
              <a:rPr lang="en-GB" dirty="0"/>
              <a:t> defined value sets using the “all concepts that are children of…” type expression, that you do not include concepts that you did not intend, because of their “multiple parents”</a:t>
            </a:r>
          </a:p>
        </p:txBody>
      </p:sp>
      <p:sp>
        <p:nvSpPr>
          <p:cNvPr id="4" name="Footer Placeholder 3">
            <a:extLst>
              <a:ext uri="{FF2B5EF4-FFF2-40B4-BE49-F238E27FC236}">
                <a16:creationId xmlns:a16="http://schemas.microsoft.com/office/drawing/2014/main" id="{A6A4D5D4-00EF-43CE-8E0D-30992C6817D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CD7D8E1-2FB0-442B-BF33-610EB5DD988F}"/>
              </a:ext>
            </a:extLst>
          </p:cNvPr>
          <p:cNvSpPr>
            <a:spLocks noGrp="1"/>
          </p:cNvSpPr>
          <p:nvPr>
            <p:ph type="sldNum" sz="quarter" idx="11"/>
          </p:nvPr>
        </p:nvSpPr>
        <p:spPr/>
        <p:txBody>
          <a:bodyPr/>
          <a:lstStyle/>
          <a:p>
            <a:fld id="{6CACE926-AEF5-4BFE-8BD7-24414108CB7B}" type="slidenum">
              <a:rPr lang="en-US" altLang="en-US" smtClean="0"/>
              <a:pPr/>
              <a:t>84</a:t>
            </a:fld>
            <a:endParaRPr lang="en-US" altLang="en-US" dirty="0"/>
          </a:p>
        </p:txBody>
      </p:sp>
    </p:spTree>
    <p:extLst>
      <p:ext uri="{BB962C8B-B14F-4D97-AF65-F5344CB8AC3E}">
        <p14:creationId xmlns:p14="http://schemas.microsoft.com/office/powerpoint/2010/main" val="1786094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3C0D-117F-4518-81A7-6C063CF3C396}"/>
              </a:ext>
            </a:extLst>
          </p:cNvPr>
          <p:cNvSpPr>
            <a:spLocks noGrp="1"/>
          </p:cNvSpPr>
          <p:nvPr>
            <p:ph type="title"/>
          </p:nvPr>
        </p:nvSpPr>
        <p:spPr/>
        <p:txBody>
          <a:bodyPr/>
          <a:lstStyle/>
          <a:p>
            <a:r>
              <a:rPr lang="en-GB" dirty="0"/>
              <a:t>Implications of the Cimino Desiderata</a:t>
            </a:r>
          </a:p>
        </p:txBody>
      </p:sp>
      <p:sp>
        <p:nvSpPr>
          <p:cNvPr id="3" name="Text Placeholder 2">
            <a:extLst>
              <a:ext uri="{FF2B5EF4-FFF2-40B4-BE49-F238E27FC236}">
                <a16:creationId xmlns:a16="http://schemas.microsoft.com/office/drawing/2014/main" id="{CA2C91F3-E119-4CE2-9FD7-44832ADA124A}"/>
              </a:ext>
            </a:extLst>
          </p:cNvPr>
          <p:cNvSpPr>
            <a:spLocks noGrp="1"/>
          </p:cNvSpPr>
          <p:nvPr>
            <p:ph type="body" sz="quarter" idx="13"/>
          </p:nvPr>
        </p:nvSpPr>
        <p:spPr/>
        <p:txBody>
          <a:bodyPr/>
          <a:lstStyle/>
          <a:p>
            <a:r>
              <a:rPr lang="en-GB" dirty="0"/>
              <a:t>The organisation providing the code system needs to have significant terminology expertise</a:t>
            </a:r>
          </a:p>
          <a:p>
            <a:r>
              <a:rPr lang="en-GB" dirty="0"/>
              <a:t>The organisation needs to be stable and committed to “the long game” </a:t>
            </a:r>
            <a:r>
              <a:rPr lang="en-GB" dirty="0">
                <a:sym typeface="Wingdings" panose="05000000000000000000" pitchFamily="2" charset="2"/>
              </a:rPr>
              <a:t></a:t>
            </a:r>
            <a:endParaRPr lang="en-GB" dirty="0"/>
          </a:p>
          <a:p>
            <a:endParaRPr lang="en-GB" dirty="0"/>
          </a:p>
        </p:txBody>
      </p:sp>
      <p:sp>
        <p:nvSpPr>
          <p:cNvPr id="4" name="Footer Placeholder 3">
            <a:extLst>
              <a:ext uri="{FF2B5EF4-FFF2-40B4-BE49-F238E27FC236}">
                <a16:creationId xmlns:a16="http://schemas.microsoft.com/office/drawing/2014/main" id="{CD9D7ED1-CE34-4402-9C3F-8D9CD372E8F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7B91084-9151-416F-B410-A013AFEBC5D1}"/>
              </a:ext>
            </a:extLst>
          </p:cNvPr>
          <p:cNvSpPr>
            <a:spLocks noGrp="1"/>
          </p:cNvSpPr>
          <p:nvPr>
            <p:ph type="sldNum" sz="quarter" idx="11"/>
          </p:nvPr>
        </p:nvSpPr>
        <p:spPr/>
        <p:txBody>
          <a:bodyPr/>
          <a:lstStyle/>
          <a:p>
            <a:fld id="{6CACE926-AEF5-4BFE-8BD7-24414108CB7B}" type="slidenum">
              <a:rPr lang="en-US" altLang="en-US" smtClean="0"/>
              <a:pPr/>
              <a:t>85</a:t>
            </a:fld>
            <a:endParaRPr lang="en-US" altLang="en-US" dirty="0"/>
          </a:p>
        </p:txBody>
      </p:sp>
    </p:spTree>
    <p:extLst>
      <p:ext uri="{BB962C8B-B14F-4D97-AF65-F5344CB8AC3E}">
        <p14:creationId xmlns:p14="http://schemas.microsoft.com/office/powerpoint/2010/main" val="3634452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38C0-ACDE-4DC7-BD94-FFC3B4F0ECFD}"/>
              </a:ext>
            </a:extLst>
          </p:cNvPr>
          <p:cNvSpPr>
            <a:spLocks noGrp="1"/>
          </p:cNvSpPr>
          <p:nvPr>
            <p:ph type="title"/>
          </p:nvPr>
        </p:nvSpPr>
        <p:spPr/>
        <p:txBody>
          <a:bodyPr/>
          <a:lstStyle/>
          <a:p>
            <a:r>
              <a:rPr lang="en-GB" dirty="0"/>
              <a:t>Code system compatibility to the use case</a:t>
            </a:r>
          </a:p>
        </p:txBody>
      </p:sp>
      <p:sp>
        <p:nvSpPr>
          <p:cNvPr id="3" name="Text Placeholder 2">
            <a:extLst>
              <a:ext uri="{FF2B5EF4-FFF2-40B4-BE49-F238E27FC236}">
                <a16:creationId xmlns:a16="http://schemas.microsoft.com/office/drawing/2014/main" id="{71CACB33-8BF3-440F-931A-F6AAE631CED2}"/>
              </a:ext>
            </a:extLst>
          </p:cNvPr>
          <p:cNvSpPr>
            <a:spLocks noGrp="1"/>
          </p:cNvSpPr>
          <p:nvPr>
            <p:ph type="body" sz="quarter" idx="13"/>
          </p:nvPr>
        </p:nvSpPr>
        <p:spPr>
          <a:xfrm>
            <a:off x="614362" y="1041723"/>
            <a:ext cx="8228883" cy="3469222"/>
          </a:xfrm>
        </p:spPr>
        <p:txBody>
          <a:bodyPr/>
          <a:lstStyle/>
          <a:p>
            <a:r>
              <a:rPr lang="en-GB" dirty="0"/>
              <a:t>Does the terminology allow the use of its content in the context of the resource?</a:t>
            </a:r>
          </a:p>
          <a:p>
            <a:pPr marL="0" indent="0">
              <a:buNone/>
            </a:pPr>
            <a:r>
              <a:rPr lang="en-GB" dirty="0"/>
              <a:t>ATC example: </a:t>
            </a:r>
            <a:r>
              <a:rPr lang="en-GB" sz="1800" dirty="0">
                <a:hlinkClick r:id="rId2"/>
              </a:rPr>
              <a:t>https://www.whocc.no/atc/structure_and_principles/</a:t>
            </a:r>
            <a:endParaRPr lang="en-GB" dirty="0"/>
          </a:p>
        </p:txBody>
      </p:sp>
      <p:sp>
        <p:nvSpPr>
          <p:cNvPr id="4" name="Footer Placeholder 3">
            <a:extLst>
              <a:ext uri="{FF2B5EF4-FFF2-40B4-BE49-F238E27FC236}">
                <a16:creationId xmlns:a16="http://schemas.microsoft.com/office/drawing/2014/main" id="{B7A228E4-19D1-4463-A614-E2090D2E065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50A3C3F-7483-4332-943A-DCB33E48AC06}"/>
              </a:ext>
            </a:extLst>
          </p:cNvPr>
          <p:cNvSpPr>
            <a:spLocks noGrp="1"/>
          </p:cNvSpPr>
          <p:nvPr>
            <p:ph type="sldNum" sz="quarter" idx="11"/>
          </p:nvPr>
        </p:nvSpPr>
        <p:spPr/>
        <p:txBody>
          <a:bodyPr/>
          <a:lstStyle/>
          <a:p>
            <a:fld id="{6CACE926-AEF5-4BFE-8BD7-24414108CB7B}" type="slidenum">
              <a:rPr lang="en-US" altLang="en-US" smtClean="0"/>
              <a:pPr/>
              <a:t>86</a:t>
            </a:fld>
            <a:endParaRPr lang="en-US" altLang="en-US" dirty="0"/>
          </a:p>
        </p:txBody>
      </p:sp>
      <p:pic>
        <p:nvPicPr>
          <p:cNvPr id="7" name="Picture 6">
            <a:extLst>
              <a:ext uri="{FF2B5EF4-FFF2-40B4-BE49-F238E27FC236}">
                <a16:creationId xmlns:a16="http://schemas.microsoft.com/office/drawing/2014/main" id="{7144301E-3001-420A-A8F4-DC756D097D30}"/>
              </a:ext>
            </a:extLst>
          </p:cNvPr>
          <p:cNvPicPr>
            <a:picLocks noChangeAspect="1"/>
          </p:cNvPicPr>
          <p:nvPr/>
        </p:nvPicPr>
        <p:blipFill>
          <a:blip r:embed="rId3"/>
          <a:stretch>
            <a:fillRect/>
          </a:stretch>
        </p:blipFill>
        <p:spPr>
          <a:xfrm>
            <a:off x="558248" y="2370566"/>
            <a:ext cx="4648200" cy="1419225"/>
          </a:xfrm>
          <a:prstGeom prst="rect">
            <a:avLst/>
          </a:prstGeom>
        </p:spPr>
      </p:pic>
      <p:sp>
        <p:nvSpPr>
          <p:cNvPr id="9" name="TextBox 8">
            <a:extLst>
              <a:ext uri="{FF2B5EF4-FFF2-40B4-BE49-F238E27FC236}">
                <a16:creationId xmlns:a16="http://schemas.microsoft.com/office/drawing/2014/main" id="{058D135B-87FC-489B-80B0-29953A28F39E}"/>
              </a:ext>
            </a:extLst>
          </p:cNvPr>
          <p:cNvSpPr txBox="1"/>
          <p:nvPr/>
        </p:nvSpPr>
        <p:spPr>
          <a:xfrm>
            <a:off x="5632174" y="2571750"/>
            <a:ext cx="2517913" cy="923330"/>
          </a:xfrm>
          <a:prstGeom prst="rect">
            <a:avLst/>
          </a:prstGeom>
          <a:noFill/>
        </p:spPr>
        <p:txBody>
          <a:bodyPr wrap="square" rtlCol="0">
            <a:spAutoFit/>
          </a:bodyPr>
          <a:lstStyle/>
          <a:p>
            <a:r>
              <a:rPr lang="en-GB" dirty="0">
                <a:solidFill>
                  <a:srgbClr val="FF0000"/>
                </a:solidFill>
              </a:rPr>
              <a:t>Should you use ATC as a code system for medication?</a:t>
            </a:r>
          </a:p>
        </p:txBody>
      </p:sp>
      <p:pic>
        <p:nvPicPr>
          <p:cNvPr id="10" name="Picture 9">
            <a:extLst>
              <a:ext uri="{FF2B5EF4-FFF2-40B4-BE49-F238E27FC236}">
                <a16:creationId xmlns:a16="http://schemas.microsoft.com/office/drawing/2014/main" id="{C48A3988-0176-40FC-9CAE-0D0E55FBC69F}"/>
              </a:ext>
            </a:extLst>
          </p:cNvPr>
          <p:cNvPicPr>
            <a:picLocks noChangeAspect="1"/>
          </p:cNvPicPr>
          <p:nvPr/>
        </p:nvPicPr>
        <p:blipFill>
          <a:blip r:embed="rId4"/>
          <a:stretch>
            <a:fillRect/>
          </a:stretch>
        </p:blipFill>
        <p:spPr>
          <a:xfrm>
            <a:off x="1563757" y="3805797"/>
            <a:ext cx="4572000" cy="933450"/>
          </a:xfrm>
          <a:prstGeom prst="rect">
            <a:avLst/>
          </a:prstGeom>
        </p:spPr>
      </p:pic>
    </p:spTree>
    <p:extLst>
      <p:ext uri="{BB962C8B-B14F-4D97-AF65-F5344CB8AC3E}">
        <p14:creationId xmlns:p14="http://schemas.microsoft.com/office/powerpoint/2010/main" val="463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3C3-3A3B-4122-92DA-53509152B536}"/>
              </a:ext>
            </a:extLst>
          </p:cNvPr>
          <p:cNvSpPr>
            <a:spLocks noGrp="1"/>
          </p:cNvSpPr>
          <p:nvPr>
            <p:ph type="title"/>
          </p:nvPr>
        </p:nvSpPr>
        <p:spPr/>
        <p:txBody>
          <a:bodyPr/>
          <a:lstStyle/>
          <a:p>
            <a:r>
              <a:rPr lang="en-GB" dirty="0"/>
              <a:t>Understanding a complex terminology</a:t>
            </a:r>
          </a:p>
        </p:txBody>
      </p:sp>
      <p:sp>
        <p:nvSpPr>
          <p:cNvPr id="3" name="Text Placeholder 2">
            <a:extLst>
              <a:ext uri="{FF2B5EF4-FFF2-40B4-BE49-F238E27FC236}">
                <a16:creationId xmlns:a16="http://schemas.microsoft.com/office/drawing/2014/main" id="{55BD8901-0155-4D18-97D4-E4CAAE682352}"/>
              </a:ext>
            </a:extLst>
          </p:cNvPr>
          <p:cNvSpPr>
            <a:spLocks noGrp="1"/>
          </p:cNvSpPr>
          <p:nvPr>
            <p:ph type="body" sz="quarter" idx="13"/>
          </p:nvPr>
        </p:nvSpPr>
        <p:spPr>
          <a:xfrm>
            <a:off x="614362" y="1134893"/>
            <a:ext cx="8228883" cy="3344341"/>
          </a:xfrm>
        </p:spPr>
        <p:txBody>
          <a:bodyPr/>
          <a:lstStyle/>
          <a:p>
            <a:pPr marL="0" indent="0">
              <a:buNone/>
            </a:pPr>
            <a:r>
              <a:rPr lang="en-GB" sz="1800" dirty="0"/>
              <a:t>In SNOMED, for example: “Amoxicillin” – is it@</a:t>
            </a:r>
          </a:p>
          <a:p>
            <a:pPr marL="457200" lvl="1" indent="0">
              <a:buNone/>
            </a:pPr>
            <a:r>
              <a:rPr lang="en-GB" sz="1600" dirty="0"/>
              <a:t>SCTID: 372687004    OR   </a:t>
            </a:r>
          </a:p>
          <a:p>
            <a:pPr marL="457200" lvl="1" indent="0">
              <a:buNone/>
            </a:pPr>
            <a:r>
              <a:rPr lang="en-GB" sz="1600" dirty="0"/>
              <a:t>SCTID: 27658006   	  OR </a:t>
            </a:r>
          </a:p>
          <a:p>
            <a:pPr marL="457200" lvl="1" indent="0">
              <a:buNone/>
            </a:pPr>
            <a:r>
              <a:rPr lang="en-GB" sz="1600" dirty="0"/>
              <a:t>SCTID: 77458009</a:t>
            </a:r>
          </a:p>
          <a:p>
            <a:pPr marL="0" indent="-102870">
              <a:buNone/>
            </a:pPr>
            <a:r>
              <a:rPr lang="en-GB" sz="1800" dirty="0"/>
              <a:t>In LOINC, be sure to be clear about the difference between a test and a substrate (for example)</a:t>
            </a:r>
          </a:p>
          <a:p>
            <a:pPr marL="0" indent="-102870">
              <a:buNone/>
            </a:pPr>
            <a:r>
              <a:rPr lang="en-GB" sz="1800" dirty="0">
                <a:solidFill>
                  <a:srgbClr val="0070C0"/>
                </a:solidFill>
              </a:rPr>
              <a:t>In a UI, various things can help with this; in IGs this just needs to be managed very carefully</a:t>
            </a:r>
          </a:p>
          <a:p>
            <a:pPr marL="0" indent="-102870">
              <a:buNone/>
            </a:pPr>
            <a:r>
              <a:rPr lang="en-GB" sz="1800" dirty="0">
                <a:solidFill>
                  <a:srgbClr val="0070C0"/>
                </a:solidFill>
              </a:rPr>
              <a:t>When using a complex terminology, they have significant power but must be used correctly.  This requires good domain knowledge, NOT just a quick read of a guide</a:t>
            </a:r>
          </a:p>
        </p:txBody>
      </p:sp>
      <p:sp>
        <p:nvSpPr>
          <p:cNvPr id="4" name="Footer Placeholder 3">
            <a:extLst>
              <a:ext uri="{FF2B5EF4-FFF2-40B4-BE49-F238E27FC236}">
                <a16:creationId xmlns:a16="http://schemas.microsoft.com/office/drawing/2014/main" id="{4016E59E-7A5E-43C8-B403-3AF0FC33BD4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79C0191-2EEC-45BA-BD66-E87038833CD5}"/>
              </a:ext>
            </a:extLst>
          </p:cNvPr>
          <p:cNvSpPr>
            <a:spLocks noGrp="1"/>
          </p:cNvSpPr>
          <p:nvPr>
            <p:ph type="sldNum" sz="quarter" idx="11"/>
          </p:nvPr>
        </p:nvSpPr>
        <p:spPr/>
        <p:txBody>
          <a:bodyPr/>
          <a:lstStyle/>
          <a:p>
            <a:fld id="{6CACE926-AEF5-4BFE-8BD7-24414108CB7B}" type="slidenum">
              <a:rPr lang="en-US" altLang="en-US" smtClean="0"/>
              <a:pPr/>
              <a:t>87</a:t>
            </a:fld>
            <a:endParaRPr lang="en-US" altLang="en-US" dirty="0"/>
          </a:p>
        </p:txBody>
      </p:sp>
    </p:spTree>
    <p:extLst>
      <p:ext uri="{BB962C8B-B14F-4D97-AF65-F5344CB8AC3E}">
        <p14:creationId xmlns:p14="http://schemas.microsoft.com/office/powerpoint/2010/main" val="10913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5641-69FE-4B6B-BC44-1E3BD0762666}"/>
              </a:ext>
            </a:extLst>
          </p:cNvPr>
          <p:cNvSpPr>
            <a:spLocks noGrp="1"/>
          </p:cNvSpPr>
          <p:nvPr>
            <p:ph type="title"/>
          </p:nvPr>
        </p:nvSpPr>
        <p:spPr/>
        <p:txBody>
          <a:bodyPr/>
          <a:lstStyle/>
          <a:p>
            <a:r>
              <a:rPr lang="en-GB" dirty="0"/>
              <a:t>Is the data in a code system?</a:t>
            </a:r>
          </a:p>
        </p:txBody>
      </p:sp>
      <p:sp>
        <p:nvSpPr>
          <p:cNvPr id="3" name="Text Placeholder 2">
            <a:extLst>
              <a:ext uri="{FF2B5EF4-FFF2-40B4-BE49-F238E27FC236}">
                <a16:creationId xmlns:a16="http://schemas.microsoft.com/office/drawing/2014/main" id="{376608A7-8D70-402B-AD78-8BDB7157DC9E}"/>
              </a:ext>
            </a:extLst>
          </p:cNvPr>
          <p:cNvSpPr>
            <a:spLocks noGrp="1"/>
          </p:cNvSpPr>
          <p:nvPr>
            <p:ph type="body" sz="quarter" idx="13"/>
          </p:nvPr>
        </p:nvSpPr>
        <p:spPr/>
        <p:txBody>
          <a:bodyPr/>
          <a:lstStyle/>
          <a:p>
            <a:pPr marL="0" indent="0">
              <a:buNone/>
            </a:pPr>
            <a:r>
              <a:rPr lang="en-GB" sz="1600" dirty="0">
                <a:hlinkClick r:id="rId2"/>
              </a:rPr>
              <a:t>https://www.dea.gov/drug-scheduling</a:t>
            </a:r>
            <a:endParaRPr lang="en-GB" sz="1600" dirty="0"/>
          </a:p>
          <a:p>
            <a:pPr marL="0" indent="0">
              <a:buNone/>
            </a:pPr>
            <a:endParaRPr lang="en-GB" sz="1600" dirty="0"/>
          </a:p>
          <a:p>
            <a:pPr marL="0" indent="0">
              <a:buNone/>
            </a:pPr>
            <a:r>
              <a:rPr lang="en-GB" sz="1600" dirty="0"/>
              <a:t>Why or why not?</a:t>
            </a:r>
          </a:p>
          <a:p>
            <a:pPr marL="0" indent="0">
              <a:buNone/>
            </a:pPr>
            <a:r>
              <a:rPr lang="en-GB" sz="1600" dirty="0"/>
              <a:t>What should you do?</a:t>
            </a:r>
          </a:p>
          <a:p>
            <a:pPr marL="0" indent="0">
              <a:buNone/>
            </a:pPr>
            <a:endParaRPr lang="en-GB" sz="1600" dirty="0"/>
          </a:p>
          <a:p>
            <a:pPr marL="0" indent="0">
              <a:buNone/>
            </a:pPr>
            <a:r>
              <a:rPr lang="en-GB" sz="1600" dirty="0">
                <a:solidFill>
                  <a:srgbClr val="0070C0"/>
                </a:solidFill>
              </a:rPr>
              <a:t>Please: use your Vocabulary Facilitator</a:t>
            </a:r>
          </a:p>
        </p:txBody>
      </p:sp>
      <p:sp>
        <p:nvSpPr>
          <p:cNvPr id="4" name="Footer Placeholder 3">
            <a:extLst>
              <a:ext uri="{FF2B5EF4-FFF2-40B4-BE49-F238E27FC236}">
                <a16:creationId xmlns:a16="http://schemas.microsoft.com/office/drawing/2014/main" id="{3B6C705E-920C-4964-AE2D-62D088F3CAA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064496B-4329-4404-9A0F-0532E5137834}"/>
              </a:ext>
            </a:extLst>
          </p:cNvPr>
          <p:cNvSpPr>
            <a:spLocks noGrp="1"/>
          </p:cNvSpPr>
          <p:nvPr>
            <p:ph type="sldNum" sz="quarter" idx="11"/>
          </p:nvPr>
        </p:nvSpPr>
        <p:spPr/>
        <p:txBody>
          <a:bodyPr/>
          <a:lstStyle/>
          <a:p>
            <a:fld id="{6CACE926-AEF5-4BFE-8BD7-24414108CB7B}" type="slidenum">
              <a:rPr lang="en-US" altLang="en-US" smtClean="0"/>
              <a:pPr/>
              <a:t>88</a:t>
            </a:fld>
            <a:endParaRPr lang="en-US" altLang="en-US" dirty="0"/>
          </a:p>
        </p:txBody>
      </p:sp>
      <p:pic>
        <p:nvPicPr>
          <p:cNvPr id="6" name="Picture 5">
            <a:extLst>
              <a:ext uri="{FF2B5EF4-FFF2-40B4-BE49-F238E27FC236}">
                <a16:creationId xmlns:a16="http://schemas.microsoft.com/office/drawing/2014/main" id="{07FBBE79-E590-469E-87F5-E6B61E6079E5}"/>
              </a:ext>
            </a:extLst>
          </p:cNvPr>
          <p:cNvPicPr>
            <a:picLocks noChangeAspect="1"/>
          </p:cNvPicPr>
          <p:nvPr/>
        </p:nvPicPr>
        <p:blipFill>
          <a:blip r:embed="rId3"/>
          <a:stretch>
            <a:fillRect/>
          </a:stretch>
        </p:blipFill>
        <p:spPr>
          <a:xfrm>
            <a:off x="5781599" y="827183"/>
            <a:ext cx="2383483" cy="4124229"/>
          </a:xfrm>
          <a:prstGeom prst="rect">
            <a:avLst/>
          </a:prstGeom>
        </p:spPr>
      </p:pic>
    </p:spTree>
    <p:extLst>
      <p:ext uri="{BB962C8B-B14F-4D97-AF65-F5344CB8AC3E}">
        <p14:creationId xmlns:p14="http://schemas.microsoft.com/office/powerpoint/2010/main" val="3442034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779D-3F17-4BF3-9F9E-CC636EABE215}"/>
              </a:ext>
            </a:extLst>
          </p:cNvPr>
          <p:cNvSpPr>
            <a:spLocks noGrp="1"/>
          </p:cNvSpPr>
          <p:nvPr>
            <p:ph type="title"/>
          </p:nvPr>
        </p:nvSpPr>
        <p:spPr/>
        <p:txBody>
          <a:bodyPr/>
          <a:lstStyle/>
          <a:p>
            <a:r>
              <a:rPr lang="en-GB" dirty="0"/>
              <a:t>Describing a medicinal product: Colour</a:t>
            </a:r>
          </a:p>
        </p:txBody>
      </p:sp>
      <p:sp>
        <p:nvSpPr>
          <p:cNvPr id="3" name="Text Placeholder 2">
            <a:extLst>
              <a:ext uri="{FF2B5EF4-FFF2-40B4-BE49-F238E27FC236}">
                <a16:creationId xmlns:a16="http://schemas.microsoft.com/office/drawing/2014/main" id="{D7E85ACA-9F36-4AEF-832D-962E67CAED42}"/>
              </a:ext>
            </a:extLst>
          </p:cNvPr>
          <p:cNvSpPr>
            <a:spLocks noGrp="1"/>
          </p:cNvSpPr>
          <p:nvPr>
            <p:ph type="body" sz="quarter" idx="13"/>
          </p:nvPr>
        </p:nvSpPr>
        <p:spPr/>
        <p:txBody>
          <a:bodyPr/>
          <a:lstStyle/>
          <a:p>
            <a:r>
              <a:rPr lang="en-GB" dirty="0"/>
              <a:t>Find me a code system to use…..</a:t>
            </a:r>
          </a:p>
          <a:p>
            <a:pPr lvl="1"/>
            <a:r>
              <a:rPr lang="en-GB" dirty="0"/>
              <a:t>RAL colour standard</a:t>
            </a:r>
          </a:p>
          <a:p>
            <a:pPr lvl="1"/>
            <a:r>
              <a:rPr lang="en-GB" dirty="0"/>
              <a:t>Pantone colour standard</a:t>
            </a:r>
          </a:p>
          <a:p>
            <a:pPr lvl="1"/>
            <a:r>
              <a:rPr lang="en-GB" dirty="0"/>
              <a:t>?? What else</a:t>
            </a:r>
          </a:p>
          <a:p>
            <a:pPr lvl="1"/>
            <a:endParaRPr lang="en-GB" dirty="0"/>
          </a:p>
          <a:p>
            <a:r>
              <a:rPr lang="en-GB" dirty="0"/>
              <a:t>What are your criteria for choice?</a:t>
            </a:r>
          </a:p>
        </p:txBody>
      </p:sp>
      <p:sp>
        <p:nvSpPr>
          <p:cNvPr id="4" name="Footer Placeholder 3">
            <a:extLst>
              <a:ext uri="{FF2B5EF4-FFF2-40B4-BE49-F238E27FC236}">
                <a16:creationId xmlns:a16="http://schemas.microsoft.com/office/drawing/2014/main" id="{71AB935B-E069-46B2-9575-524B964D92E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638DD12-8D38-428C-93D4-A84F854B169D}"/>
              </a:ext>
            </a:extLst>
          </p:cNvPr>
          <p:cNvSpPr>
            <a:spLocks noGrp="1"/>
          </p:cNvSpPr>
          <p:nvPr>
            <p:ph type="sldNum" sz="quarter" idx="11"/>
          </p:nvPr>
        </p:nvSpPr>
        <p:spPr/>
        <p:txBody>
          <a:bodyPr/>
          <a:lstStyle/>
          <a:p>
            <a:fld id="{6CACE926-AEF5-4BFE-8BD7-24414108CB7B}" type="slidenum">
              <a:rPr lang="en-US" altLang="en-US" smtClean="0"/>
              <a:pPr/>
              <a:t>89</a:t>
            </a:fld>
            <a:endParaRPr lang="en-US" altLang="en-US" dirty="0"/>
          </a:p>
        </p:txBody>
      </p:sp>
    </p:spTree>
    <p:extLst>
      <p:ext uri="{BB962C8B-B14F-4D97-AF65-F5344CB8AC3E}">
        <p14:creationId xmlns:p14="http://schemas.microsoft.com/office/powerpoint/2010/main" val="16202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9B2C-EB8F-4C23-9E63-802B45A7F4F4}"/>
              </a:ext>
            </a:extLst>
          </p:cNvPr>
          <p:cNvSpPr>
            <a:spLocks noGrp="1"/>
          </p:cNvSpPr>
          <p:nvPr>
            <p:ph type="title"/>
          </p:nvPr>
        </p:nvSpPr>
        <p:spPr/>
        <p:txBody>
          <a:bodyPr/>
          <a:lstStyle/>
          <a:p>
            <a:r>
              <a:rPr lang="en-GB" dirty="0"/>
              <a:t>Not in scope….sorry!</a:t>
            </a:r>
          </a:p>
        </p:txBody>
      </p:sp>
      <p:sp>
        <p:nvSpPr>
          <p:cNvPr id="3" name="Text Placeholder 2">
            <a:extLst>
              <a:ext uri="{FF2B5EF4-FFF2-40B4-BE49-F238E27FC236}">
                <a16:creationId xmlns:a16="http://schemas.microsoft.com/office/drawing/2014/main" id="{9485683D-980C-494E-8174-C18A05FD9430}"/>
              </a:ext>
            </a:extLst>
          </p:cNvPr>
          <p:cNvSpPr>
            <a:spLocks noGrp="1"/>
          </p:cNvSpPr>
          <p:nvPr>
            <p:ph type="body" sz="quarter" idx="13"/>
          </p:nvPr>
        </p:nvSpPr>
        <p:spPr/>
        <p:txBody>
          <a:bodyPr/>
          <a:lstStyle/>
          <a:p>
            <a:r>
              <a:rPr lang="en-GB" dirty="0"/>
              <a:t>An explanation of the full CLD for a value set</a:t>
            </a:r>
          </a:p>
          <a:p>
            <a:r>
              <a:rPr lang="en-GB" dirty="0"/>
              <a:t>Terminology mapping</a:t>
            </a:r>
          </a:p>
          <a:p>
            <a:r>
              <a:rPr lang="en-GB" dirty="0"/>
              <a:t>Use of terminology services/servers</a:t>
            </a:r>
          </a:p>
        </p:txBody>
      </p:sp>
      <p:sp>
        <p:nvSpPr>
          <p:cNvPr id="4" name="Footer Placeholder 3">
            <a:extLst>
              <a:ext uri="{FF2B5EF4-FFF2-40B4-BE49-F238E27FC236}">
                <a16:creationId xmlns:a16="http://schemas.microsoft.com/office/drawing/2014/main" id="{CCA26A8F-1258-4129-8622-7DA70094BF4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B58A6B2-6661-4684-893E-84DFFAE92D21}"/>
              </a:ext>
            </a:extLst>
          </p:cNvPr>
          <p:cNvSpPr>
            <a:spLocks noGrp="1"/>
          </p:cNvSpPr>
          <p:nvPr>
            <p:ph type="sldNum" sz="quarter" idx="11"/>
          </p:nvPr>
        </p:nvSpPr>
        <p:spPr/>
        <p:txBody>
          <a:bodyPr/>
          <a:lstStyle/>
          <a:p>
            <a:fld id="{6CACE926-AEF5-4BFE-8BD7-24414108CB7B}" type="slidenum">
              <a:rPr lang="en-US" altLang="en-US" smtClean="0"/>
              <a:pPr/>
              <a:t>9</a:t>
            </a:fld>
            <a:endParaRPr lang="en-US" altLang="en-US" dirty="0"/>
          </a:p>
        </p:txBody>
      </p:sp>
    </p:spTree>
    <p:extLst>
      <p:ext uri="{BB962C8B-B14F-4D97-AF65-F5344CB8AC3E}">
        <p14:creationId xmlns:p14="http://schemas.microsoft.com/office/powerpoint/2010/main" val="8671166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1E50-155C-45CD-AF5B-1BAF637F72E5}"/>
              </a:ext>
            </a:extLst>
          </p:cNvPr>
          <p:cNvSpPr>
            <a:spLocks noGrp="1"/>
          </p:cNvSpPr>
          <p:nvPr>
            <p:ph type="title"/>
          </p:nvPr>
        </p:nvSpPr>
        <p:spPr/>
        <p:txBody>
          <a:bodyPr/>
          <a:lstStyle/>
          <a:p>
            <a:r>
              <a:rPr lang="en-GB" dirty="0"/>
              <a:t>Criteria to consider</a:t>
            </a:r>
          </a:p>
        </p:txBody>
      </p:sp>
      <p:sp>
        <p:nvSpPr>
          <p:cNvPr id="3" name="Text Placeholder 2">
            <a:extLst>
              <a:ext uri="{FF2B5EF4-FFF2-40B4-BE49-F238E27FC236}">
                <a16:creationId xmlns:a16="http://schemas.microsoft.com/office/drawing/2014/main" id="{52227C83-3575-4D26-82D4-0AD7FC2FD250}"/>
              </a:ext>
            </a:extLst>
          </p:cNvPr>
          <p:cNvSpPr>
            <a:spLocks noGrp="1"/>
          </p:cNvSpPr>
          <p:nvPr>
            <p:ph type="body" sz="quarter" idx="13"/>
          </p:nvPr>
        </p:nvSpPr>
        <p:spPr/>
        <p:txBody>
          <a:bodyPr/>
          <a:lstStyle/>
          <a:p>
            <a:r>
              <a:rPr lang="en-GB" dirty="0"/>
              <a:t>Content/granularity</a:t>
            </a:r>
          </a:p>
          <a:p>
            <a:r>
              <a:rPr lang="en-GB" dirty="0"/>
              <a:t>Domain/scope/usage statement</a:t>
            </a:r>
          </a:p>
          <a:p>
            <a:r>
              <a:rPr lang="en-GB" dirty="0"/>
              <a:t>Definition of concepts</a:t>
            </a:r>
          </a:p>
          <a:p>
            <a:r>
              <a:rPr lang="en-GB" dirty="0"/>
              <a:t>Availability/licence for use/Ownership &amp; maintenance organisation</a:t>
            </a:r>
          </a:p>
          <a:p>
            <a:r>
              <a:rPr lang="en-GB" dirty="0"/>
              <a:t>National/international use</a:t>
            </a:r>
          </a:p>
          <a:p>
            <a:r>
              <a:rPr lang="en-GB" dirty="0"/>
              <a:t>What has been stated in the exemplar binding in the resource (for </a:t>
            </a:r>
            <a:r>
              <a:rPr lang="en-GB" dirty="0" err="1"/>
              <a:t>CodeableConcept</a:t>
            </a:r>
            <a:r>
              <a:rPr lang="en-GB" dirty="0"/>
              <a:t>)</a:t>
            </a:r>
          </a:p>
        </p:txBody>
      </p:sp>
      <p:sp>
        <p:nvSpPr>
          <p:cNvPr id="4" name="Footer Placeholder 3">
            <a:extLst>
              <a:ext uri="{FF2B5EF4-FFF2-40B4-BE49-F238E27FC236}">
                <a16:creationId xmlns:a16="http://schemas.microsoft.com/office/drawing/2014/main" id="{8DB38752-ED86-4AF9-B28B-E8987FF33F3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49A4C13-7C47-4831-8E06-1BD2EE12DEFA}"/>
              </a:ext>
            </a:extLst>
          </p:cNvPr>
          <p:cNvSpPr>
            <a:spLocks noGrp="1"/>
          </p:cNvSpPr>
          <p:nvPr>
            <p:ph type="sldNum" sz="quarter" idx="11"/>
          </p:nvPr>
        </p:nvSpPr>
        <p:spPr/>
        <p:txBody>
          <a:bodyPr/>
          <a:lstStyle/>
          <a:p>
            <a:fld id="{6CACE926-AEF5-4BFE-8BD7-24414108CB7B}" type="slidenum">
              <a:rPr lang="en-US" altLang="en-US" smtClean="0"/>
              <a:pPr/>
              <a:t>90</a:t>
            </a:fld>
            <a:endParaRPr lang="en-US" altLang="en-US" dirty="0"/>
          </a:p>
        </p:txBody>
      </p:sp>
    </p:spTree>
    <p:extLst>
      <p:ext uri="{BB962C8B-B14F-4D97-AF65-F5344CB8AC3E}">
        <p14:creationId xmlns:p14="http://schemas.microsoft.com/office/powerpoint/2010/main" val="189117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981-D969-4F28-898F-526512E91302}"/>
              </a:ext>
            </a:extLst>
          </p:cNvPr>
          <p:cNvSpPr>
            <a:spLocks noGrp="1"/>
          </p:cNvSpPr>
          <p:nvPr>
            <p:ph type="title"/>
          </p:nvPr>
        </p:nvSpPr>
        <p:spPr/>
        <p:txBody>
          <a:bodyPr/>
          <a:lstStyle/>
          <a:p>
            <a:r>
              <a:rPr lang="en-GB" dirty="0"/>
              <a:t>Using the FHIR Code System Registry</a:t>
            </a:r>
          </a:p>
        </p:txBody>
      </p:sp>
      <p:sp>
        <p:nvSpPr>
          <p:cNvPr id="3" name="Text Placeholder 2">
            <a:extLst>
              <a:ext uri="{FF2B5EF4-FFF2-40B4-BE49-F238E27FC236}">
                <a16:creationId xmlns:a16="http://schemas.microsoft.com/office/drawing/2014/main" id="{602CF3B9-695D-4D64-AFED-50C67892B796}"/>
              </a:ext>
            </a:extLst>
          </p:cNvPr>
          <p:cNvSpPr>
            <a:spLocks noGrp="1"/>
          </p:cNvSpPr>
          <p:nvPr>
            <p:ph type="body" sz="quarter" idx="13"/>
          </p:nvPr>
        </p:nvSpPr>
        <p:spPr/>
        <p:txBody>
          <a:bodyPr/>
          <a:lstStyle/>
          <a:p>
            <a:r>
              <a:rPr lang="en-GB" dirty="0"/>
              <a:t>For the FHIR specified code systems, this is (probably) the source of truth, especially for the CODE datatype</a:t>
            </a:r>
          </a:p>
          <a:p>
            <a:pPr lvl="1"/>
            <a:r>
              <a:rPr lang="en-GB" dirty="0"/>
              <a:t>CHECK CAREFULLY that the content meets your requirements and what implications are for the prescribed value sets</a:t>
            </a:r>
          </a:p>
          <a:p>
            <a:r>
              <a:rPr lang="en-GB" dirty="0"/>
              <a:t>For the external code systems, maybe….</a:t>
            </a:r>
          </a:p>
        </p:txBody>
      </p:sp>
      <p:sp>
        <p:nvSpPr>
          <p:cNvPr id="4" name="Footer Placeholder 3">
            <a:extLst>
              <a:ext uri="{FF2B5EF4-FFF2-40B4-BE49-F238E27FC236}">
                <a16:creationId xmlns:a16="http://schemas.microsoft.com/office/drawing/2014/main" id="{4C856323-0458-457A-8609-12DEC10FCC3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A4FB0EF-E08F-45B9-A995-3F2CE225853B}"/>
              </a:ext>
            </a:extLst>
          </p:cNvPr>
          <p:cNvSpPr>
            <a:spLocks noGrp="1"/>
          </p:cNvSpPr>
          <p:nvPr>
            <p:ph type="sldNum" sz="quarter" idx="11"/>
          </p:nvPr>
        </p:nvSpPr>
        <p:spPr/>
        <p:txBody>
          <a:bodyPr/>
          <a:lstStyle/>
          <a:p>
            <a:fld id="{6CACE926-AEF5-4BFE-8BD7-24414108CB7B}" type="slidenum">
              <a:rPr lang="en-US" altLang="en-US" smtClean="0"/>
              <a:pPr/>
              <a:t>91</a:t>
            </a:fld>
            <a:endParaRPr lang="en-US" altLang="en-US" dirty="0"/>
          </a:p>
        </p:txBody>
      </p:sp>
    </p:spTree>
    <p:extLst>
      <p:ext uri="{BB962C8B-B14F-4D97-AF65-F5344CB8AC3E}">
        <p14:creationId xmlns:p14="http://schemas.microsoft.com/office/powerpoint/2010/main" val="396509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6554-CB37-4E18-9673-B7FE5E75775A}"/>
              </a:ext>
            </a:extLst>
          </p:cNvPr>
          <p:cNvSpPr>
            <a:spLocks noGrp="1"/>
          </p:cNvSpPr>
          <p:nvPr>
            <p:ph type="title"/>
          </p:nvPr>
        </p:nvSpPr>
        <p:spPr/>
        <p:txBody>
          <a:bodyPr/>
          <a:lstStyle/>
          <a:p>
            <a:r>
              <a:rPr lang="en-GB" dirty="0"/>
              <a:t>Internal or external code system?</a:t>
            </a:r>
          </a:p>
        </p:txBody>
      </p:sp>
      <p:sp>
        <p:nvSpPr>
          <p:cNvPr id="3" name="Text Placeholder 2">
            <a:extLst>
              <a:ext uri="{FF2B5EF4-FFF2-40B4-BE49-F238E27FC236}">
                <a16:creationId xmlns:a16="http://schemas.microsoft.com/office/drawing/2014/main" id="{0C545785-D759-455A-9459-3BC1393A1F28}"/>
              </a:ext>
            </a:extLst>
          </p:cNvPr>
          <p:cNvSpPr>
            <a:spLocks noGrp="1"/>
          </p:cNvSpPr>
          <p:nvPr>
            <p:ph type="body" sz="quarter" idx="13"/>
          </p:nvPr>
        </p:nvSpPr>
        <p:spPr/>
        <p:txBody>
          <a:bodyPr/>
          <a:lstStyle/>
          <a:p>
            <a:r>
              <a:rPr lang="en-GB" dirty="0"/>
              <a:t>Internal code system:</a:t>
            </a:r>
          </a:p>
          <a:p>
            <a:pPr lvl="1"/>
            <a:r>
              <a:rPr lang="en-GB" dirty="0"/>
              <a:t>Authored and maintained by some part of the HL7 community</a:t>
            </a:r>
          </a:p>
          <a:p>
            <a:r>
              <a:rPr lang="en-GB" dirty="0"/>
              <a:t>Has positives and negatives……</a:t>
            </a:r>
          </a:p>
          <a:p>
            <a:pPr lvl="1"/>
            <a:r>
              <a:rPr lang="en-GB" dirty="0"/>
              <a:t>Control of content</a:t>
            </a:r>
          </a:p>
          <a:p>
            <a:pPr lvl="1"/>
            <a:r>
              <a:rPr lang="en-GB" dirty="0"/>
              <a:t>Speed of change (possibly)</a:t>
            </a:r>
          </a:p>
          <a:p>
            <a:pPr lvl="1"/>
            <a:r>
              <a:rPr lang="en-GB" dirty="0"/>
              <a:t>Universal Terminology Governance</a:t>
            </a:r>
          </a:p>
          <a:p>
            <a:pPr lvl="1"/>
            <a:r>
              <a:rPr lang="en-GB" dirty="0"/>
              <a:t>Domain expertise?</a:t>
            </a:r>
          </a:p>
          <a:p>
            <a:pPr lvl="1"/>
            <a:r>
              <a:rPr lang="en-GB" dirty="0"/>
              <a:t>Resources?</a:t>
            </a:r>
          </a:p>
          <a:p>
            <a:pPr lvl="1"/>
            <a:endParaRPr lang="en-GB" dirty="0"/>
          </a:p>
        </p:txBody>
      </p:sp>
      <p:sp>
        <p:nvSpPr>
          <p:cNvPr id="4" name="Footer Placeholder 3">
            <a:extLst>
              <a:ext uri="{FF2B5EF4-FFF2-40B4-BE49-F238E27FC236}">
                <a16:creationId xmlns:a16="http://schemas.microsoft.com/office/drawing/2014/main" id="{A4945430-5DA2-49EF-B0E5-100DC4FD529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0278912-D29F-45F6-9868-B5EDD8C1A0EA}"/>
              </a:ext>
            </a:extLst>
          </p:cNvPr>
          <p:cNvSpPr>
            <a:spLocks noGrp="1"/>
          </p:cNvSpPr>
          <p:nvPr>
            <p:ph type="sldNum" sz="quarter" idx="11"/>
          </p:nvPr>
        </p:nvSpPr>
        <p:spPr/>
        <p:txBody>
          <a:bodyPr/>
          <a:lstStyle/>
          <a:p>
            <a:fld id="{6CACE926-AEF5-4BFE-8BD7-24414108CB7B}" type="slidenum">
              <a:rPr lang="en-US" altLang="en-US" smtClean="0"/>
              <a:pPr/>
              <a:t>92</a:t>
            </a:fld>
            <a:endParaRPr lang="en-US" altLang="en-US" dirty="0"/>
          </a:p>
        </p:txBody>
      </p:sp>
    </p:spTree>
    <p:extLst>
      <p:ext uri="{BB962C8B-B14F-4D97-AF65-F5344CB8AC3E}">
        <p14:creationId xmlns:p14="http://schemas.microsoft.com/office/powerpoint/2010/main" val="28137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6553-C677-4481-8488-FE46FF33471E}"/>
              </a:ext>
            </a:extLst>
          </p:cNvPr>
          <p:cNvSpPr>
            <a:spLocks noGrp="1"/>
          </p:cNvSpPr>
          <p:nvPr>
            <p:ph type="title"/>
          </p:nvPr>
        </p:nvSpPr>
        <p:spPr/>
        <p:txBody>
          <a:bodyPr/>
          <a:lstStyle/>
          <a:p>
            <a:r>
              <a:rPr lang="en-GB" dirty="0"/>
              <a:t>Describe “diagnosis”</a:t>
            </a:r>
          </a:p>
        </p:txBody>
      </p:sp>
      <p:sp>
        <p:nvSpPr>
          <p:cNvPr id="3" name="Text Placeholder 2">
            <a:extLst>
              <a:ext uri="{FF2B5EF4-FFF2-40B4-BE49-F238E27FC236}">
                <a16:creationId xmlns:a16="http://schemas.microsoft.com/office/drawing/2014/main" id="{07094E85-283B-41F8-B5E2-8ECDDA2C72EE}"/>
              </a:ext>
            </a:extLst>
          </p:cNvPr>
          <p:cNvSpPr>
            <a:spLocks noGrp="1"/>
          </p:cNvSpPr>
          <p:nvPr>
            <p:ph type="body" sz="quarter" idx="13"/>
          </p:nvPr>
        </p:nvSpPr>
        <p:spPr/>
        <p:txBody>
          <a:bodyPr/>
          <a:lstStyle/>
          <a:p>
            <a:r>
              <a:rPr lang="en-GB" dirty="0"/>
              <a:t>What are the candidates?</a:t>
            </a:r>
          </a:p>
          <a:p>
            <a:pPr lvl="1"/>
            <a:r>
              <a:rPr lang="en-GB" dirty="0"/>
              <a:t>SNOMED CT</a:t>
            </a:r>
          </a:p>
          <a:p>
            <a:pPr lvl="1"/>
            <a:r>
              <a:rPr lang="en-GB" dirty="0"/>
              <a:t>ICD 10</a:t>
            </a:r>
          </a:p>
          <a:p>
            <a:pPr lvl="1"/>
            <a:r>
              <a:rPr lang="en-GB" dirty="0"/>
              <a:t>MedDRA</a:t>
            </a:r>
          </a:p>
          <a:p>
            <a:pPr lvl="1"/>
            <a:r>
              <a:rPr lang="en-GB" dirty="0"/>
              <a:t>……</a:t>
            </a:r>
          </a:p>
        </p:txBody>
      </p:sp>
      <p:sp>
        <p:nvSpPr>
          <p:cNvPr id="4" name="Footer Placeholder 3">
            <a:extLst>
              <a:ext uri="{FF2B5EF4-FFF2-40B4-BE49-F238E27FC236}">
                <a16:creationId xmlns:a16="http://schemas.microsoft.com/office/drawing/2014/main" id="{0CF0B8A4-76DA-4B8B-91EE-69CB8E12071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5C69F0A-56FB-4040-9BC5-2BBAAEBD86B8}"/>
              </a:ext>
            </a:extLst>
          </p:cNvPr>
          <p:cNvSpPr>
            <a:spLocks noGrp="1"/>
          </p:cNvSpPr>
          <p:nvPr>
            <p:ph type="sldNum" sz="quarter" idx="11"/>
          </p:nvPr>
        </p:nvSpPr>
        <p:spPr/>
        <p:txBody>
          <a:bodyPr/>
          <a:lstStyle/>
          <a:p>
            <a:fld id="{6CACE926-AEF5-4BFE-8BD7-24414108CB7B}" type="slidenum">
              <a:rPr lang="en-US" altLang="en-US" smtClean="0"/>
              <a:pPr/>
              <a:t>93</a:t>
            </a:fld>
            <a:endParaRPr lang="en-US" altLang="en-US" dirty="0"/>
          </a:p>
        </p:txBody>
      </p:sp>
    </p:spTree>
    <p:extLst>
      <p:ext uri="{BB962C8B-B14F-4D97-AF65-F5344CB8AC3E}">
        <p14:creationId xmlns:p14="http://schemas.microsoft.com/office/powerpoint/2010/main" val="223783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8730-64B8-4601-927A-63DE27CDE7E3}"/>
              </a:ext>
            </a:extLst>
          </p:cNvPr>
          <p:cNvSpPr>
            <a:spLocks noGrp="1"/>
          </p:cNvSpPr>
          <p:nvPr>
            <p:ph type="title"/>
          </p:nvPr>
        </p:nvSpPr>
        <p:spPr/>
        <p:txBody>
          <a:bodyPr/>
          <a:lstStyle/>
          <a:p>
            <a:r>
              <a:rPr lang="en-GB" dirty="0"/>
              <a:t>SNOMED CT</a:t>
            </a:r>
          </a:p>
        </p:txBody>
      </p:sp>
      <p:sp>
        <p:nvSpPr>
          <p:cNvPr id="3" name="Text Placeholder 2">
            <a:extLst>
              <a:ext uri="{FF2B5EF4-FFF2-40B4-BE49-F238E27FC236}">
                <a16:creationId xmlns:a16="http://schemas.microsoft.com/office/drawing/2014/main" id="{E6E29370-6C41-4E58-A600-4F7D775D177C}"/>
              </a:ext>
            </a:extLst>
          </p:cNvPr>
          <p:cNvSpPr>
            <a:spLocks noGrp="1"/>
          </p:cNvSpPr>
          <p:nvPr>
            <p:ph type="body" sz="quarter" idx="13"/>
          </p:nvPr>
        </p:nvSpPr>
        <p:spPr/>
        <p:txBody>
          <a:bodyPr/>
          <a:lstStyle/>
          <a:p>
            <a:r>
              <a:rPr lang="en-GB" sz="1800" dirty="0"/>
              <a:t>Adheres to the Desiderata</a:t>
            </a:r>
          </a:p>
          <a:p>
            <a:r>
              <a:rPr lang="en-GB" sz="1800" dirty="0"/>
              <a:t>Very good scope for the healthcare domain – particularly for </a:t>
            </a:r>
            <a:r>
              <a:rPr lang="en-GB" sz="1800" b="1" dirty="0"/>
              <a:t>describing</a:t>
            </a:r>
            <a:r>
              <a:rPr lang="en-GB" sz="1800" dirty="0"/>
              <a:t> </a:t>
            </a:r>
            <a:r>
              <a:rPr lang="en-GB" sz="1800" b="1" dirty="0"/>
              <a:t>the process of care</a:t>
            </a:r>
          </a:p>
          <a:p>
            <a:r>
              <a:rPr lang="en-GB" sz="1800" dirty="0"/>
              <a:t>Highly modelled (in most areas) so needs significant expertise to use well</a:t>
            </a:r>
          </a:p>
          <a:p>
            <a:pPr lvl="1"/>
            <a:r>
              <a:rPr lang="en-GB" sz="1600" dirty="0"/>
              <a:t>Good for analysis because of polyhierarchy</a:t>
            </a:r>
          </a:p>
          <a:p>
            <a:pPr lvl="1"/>
            <a:r>
              <a:rPr lang="en-GB" sz="1600" dirty="0"/>
              <a:t>Contains “knowledge” as well as concepts</a:t>
            </a:r>
          </a:p>
          <a:p>
            <a:pPr lvl="1"/>
            <a:r>
              <a:rPr lang="en-GB" sz="1600" dirty="0"/>
              <a:t>Not all areas are modelled and may not have the quality of other areas</a:t>
            </a:r>
          </a:p>
          <a:p>
            <a:pPr lvl="1"/>
            <a:r>
              <a:rPr lang="en-GB" sz="1600" dirty="0"/>
              <a:t>Supports post co-ordination</a:t>
            </a:r>
          </a:p>
          <a:p>
            <a:r>
              <a:rPr lang="en-GB" sz="1800" dirty="0"/>
              <a:t>Requires license for use (even in member nations)</a:t>
            </a:r>
          </a:p>
          <a:p>
            <a:r>
              <a:rPr lang="en-GB" sz="1800" dirty="0"/>
              <a:t>Core will not be nation specific (e.g. for medicines)</a:t>
            </a:r>
          </a:p>
          <a:p>
            <a:r>
              <a:rPr lang="en-GB" sz="1800" dirty="0"/>
              <a:t>If using a national extension, identify it correctly</a:t>
            </a:r>
          </a:p>
          <a:p>
            <a:endParaRPr lang="en-GB" dirty="0"/>
          </a:p>
        </p:txBody>
      </p:sp>
      <p:sp>
        <p:nvSpPr>
          <p:cNvPr id="4" name="Footer Placeholder 3">
            <a:extLst>
              <a:ext uri="{FF2B5EF4-FFF2-40B4-BE49-F238E27FC236}">
                <a16:creationId xmlns:a16="http://schemas.microsoft.com/office/drawing/2014/main" id="{2485A2A9-B3E6-44AB-8959-8F82D0CE32F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AFA90F6-C74F-46F3-8954-E71325EFC6E4}"/>
              </a:ext>
            </a:extLst>
          </p:cNvPr>
          <p:cNvSpPr>
            <a:spLocks noGrp="1"/>
          </p:cNvSpPr>
          <p:nvPr>
            <p:ph type="sldNum" sz="quarter" idx="11"/>
          </p:nvPr>
        </p:nvSpPr>
        <p:spPr/>
        <p:txBody>
          <a:bodyPr/>
          <a:lstStyle/>
          <a:p>
            <a:fld id="{6CACE926-AEF5-4BFE-8BD7-24414108CB7B}" type="slidenum">
              <a:rPr lang="en-US" altLang="en-US" smtClean="0"/>
              <a:pPr/>
              <a:t>94</a:t>
            </a:fld>
            <a:endParaRPr lang="en-US" altLang="en-US" dirty="0"/>
          </a:p>
        </p:txBody>
      </p:sp>
    </p:spTree>
    <p:extLst>
      <p:ext uri="{BB962C8B-B14F-4D97-AF65-F5344CB8AC3E}">
        <p14:creationId xmlns:p14="http://schemas.microsoft.com/office/powerpoint/2010/main" val="1297505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5D7C-90A4-4048-9087-871D6C9CC4C1}"/>
              </a:ext>
            </a:extLst>
          </p:cNvPr>
          <p:cNvSpPr>
            <a:spLocks noGrp="1"/>
          </p:cNvSpPr>
          <p:nvPr>
            <p:ph type="title"/>
          </p:nvPr>
        </p:nvSpPr>
        <p:spPr/>
        <p:txBody>
          <a:bodyPr/>
          <a:lstStyle/>
          <a:p>
            <a:r>
              <a:rPr lang="en-GB" dirty="0"/>
              <a:t>ICD 10</a:t>
            </a:r>
          </a:p>
        </p:txBody>
      </p:sp>
      <p:sp>
        <p:nvSpPr>
          <p:cNvPr id="3" name="Text Placeholder 2">
            <a:extLst>
              <a:ext uri="{FF2B5EF4-FFF2-40B4-BE49-F238E27FC236}">
                <a16:creationId xmlns:a16="http://schemas.microsoft.com/office/drawing/2014/main" id="{8C440D8A-3D30-471F-A935-28ACCB78172D}"/>
              </a:ext>
            </a:extLst>
          </p:cNvPr>
          <p:cNvSpPr>
            <a:spLocks noGrp="1"/>
          </p:cNvSpPr>
          <p:nvPr>
            <p:ph type="body" sz="quarter" idx="13"/>
          </p:nvPr>
        </p:nvSpPr>
        <p:spPr/>
        <p:txBody>
          <a:bodyPr/>
          <a:lstStyle/>
          <a:p>
            <a:r>
              <a:rPr lang="en-GB" dirty="0"/>
              <a:t>Adheres to the Desiderata (mostly)</a:t>
            </a:r>
          </a:p>
          <a:p>
            <a:r>
              <a:rPr lang="en-GB" dirty="0"/>
              <a:t>Primary use is morbidity and mortality statistics and analysis – is a “classification”</a:t>
            </a:r>
          </a:p>
          <a:p>
            <a:pPr lvl="1"/>
            <a:r>
              <a:rPr lang="en-GB" dirty="0"/>
              <a:t>Has a well used post co-ordination syntax</a:t>
            </a:r>
          </a:p>
          <a:p>
            <a:r>
              <a:rPr lang="en-GB" dirty="0"/>
              <a:t>Scope is description of diseases, conditions and injuries (primarily)</a:t>
            </a:r>
          </a:p>
          <a:p>
            <a:r>
              <a:rPr lang="en-GB" dirty="0"/>
              <a:t>Multi-lingual</a:t>
            </a:r>
          </a:p>
          <a:p>
            <a:endParaRPr lang="en-GB" dirty="0"/>
          </a:p>
        </p:txBody>
      </p:sp>
      <p:sp>
        <p:nvSpPr>
          <p:cNvPr id="4" name="Footer Placeholder 3">
            <a:extLst>
              <a:ext uri="{FF2B5EF4-FFF2-40B4-BE49-F238E27FC236}">
                <a16:creationId xmlns:a16="http://schemas.microsoft.com/office/drawing/2014/main" id="{B28E7EB2-2C79-46F8-B592-FAF26144B3E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3371C3C-FB2C-4251-B4B7-72B929DBF216}"/>
              </a:ext>
            </a:extLst>
          </p:cNvPr>
          <p:cNvSpPr>
            <a:spLocks noGrp="1"/>
          </p:cNvSpPr>
          <p:nvPr>
            <p:ph type="sldNum" sz="quarter" idx="11"/>
          </p:nvPr>
        </p:nvSpPr>
        <p:spPr/>
        <p:txBody>
          <a:bodyPr/>
          <a:lstStyle/>
          <a:p>
            <a:fld id="{6CACE926-AEF5-4BFE-8BD7-24414108CB7B}" type="slidenum">
              <a:rPr lang="en-US" altLang="en-US" smtClean="0"/>
              <a:pPr/>
              <a:t>95</a:t>
            </a:fld>
            <a:endParaRPr lang="en-US" altLang="en-US" dirty="0"/>
          </a:p>
        </p:txBody>
      </p:sp>
    </p:spTree>
    <p:extLst>
      <p:ext uri="{BB962C8B-B14F-4D97-AF65-F5344CB8AC3E}">
        <p14:creationId xmlns:p14="http://schemas.microsoft.com/office/powerpoint/2010/main" val="19607999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B0E8-9FD9-4B50-AE50-23ED522C0B7A}"/>
              </a:ext>
            </a:extLst>
          </p:cNvPr>
          <p:cNvSpPr>
            <a:spLocks noGrp="1"/>
          </p:cNvSpPr>
          <p:nvPr>
            <p:ph type="title"/>
          </p:nvPr>
        </p:nvSpPr>
        <p:spPr/>
        <p:txBody>
          <a:bodyPr/>
          <a:lstStyle/>
          <a:p>
            <a:r>
              <a:rPr lang="en-GB" dirty="0"/>
              <a:t>MedDRA</a:t>
            </a:r>
          </a:p>
        </p:txBody>
      </p:sp>
      <p:sp>
        <p:nvSpPr>
          <p:cNvPr id="3" name="Text Placeholder 2">
            <a:extLst>
              <a:ext uri="{FF2B5EF4-FFF2-40B4-BE49-F238E27FC236}">
                <a16:creationId xmlns:a16="http://schemas.microsoft.com/office/drawing/2014/main" id="{26A77792-0B2E-48D5-9F66-4E43664FA28E}"/>
              </a:ext>
            </a:extLst>
          </p:cNvPr>
          <p:cNvSpPr>
            <a:spLocks noGrp="1"/>
          </p:cNvSpPr>
          <p:nvPr>
            <p:ph type="body" sz="quarter" idx="13"/>
          </p:nvPr>
        </p:nvSpPr>
        <p:spPr/>
        <p:txBody>
          <a:bodyPr/>
          <a:lstStyle/>
          <a:p>
            <a:r>
              <a:rPr lang="en-GB" dirty="0"/>
              <a:t>Medical Dictionary for Regulatory Activities</a:t>
            </a:r>
          </a:p>
          <a:p>
            <a:r>
              <a:rPr lang="en-GB" dirty="0"/>
              <a:t>Scope – diagnoses, injuries, adverse events, lab tests (qualitative changes)</a:t>
            </a:r>
          </a:p>
          <a:p>
            <a:r>
              <a:rPr lang="en-GB" dirty="0"/>
              <a:t>Usage – coding and particularly adverse event reporting in the regulatory environment </a:t>
            </a:r>
          </a:p>
          <a:p>
            <a:r>
              <a:rPr lang="en-GB" dirty="0"/>
              <a:t>Like ICD10 – it is a hierarchical classification as well as a terminology</a:t>
            </a:r>
          </a:p>
        </p:txBody>
      </p:sp>
      <p:sp>
        <p:nvSpPr>
          <p:cNvPr id="4" name="Footer Placeholder 3">
            <a:extLst>
              <a:ext uri="{FF2B5EF4-FFF2-40B4-BE49-F238E27FC236}">
                <a16:creationId xmlns:a16="http://schemas.microsoft.com/office/drawing/2014/main" id="{C479FD8F-5B52-4C7C-993E-F546AF38F44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4D777D3-1C29-46C0-9653-3B4EDAEC0A63}"/>
              </a:ext>
            </a:extLst>
          </p:cNvPr>
          <p:cNvSpPr>
            <a:spLocks noGrp="1"/>
          </p:cNvSpPr>
          <p:nvPr>
            <p:ph type="sldNum" sz="quarter" idx="11"/>
          </p:nvPr>
        </p:nvSpPr>
        <p:spPr/>
        <p:txBody>
          <a:bodyPr/>
          <a:lstStyle/>
          <a:p>
            <a:fld id="{6CACE926-AEF5-4BFE-8BD7-24414108CB7B}" type="slidenum">
              <a:rPr lang="en-US" altLang="en-US" smtClean="0"/>
              <a:pPr/>
              <a:t>96</a:t>
            </a:fld>
            <a:endParaRPr lang="en-US" altLang="en-US" dirty="0"/>
          </a:p>
        </p:txBody>
      </p:sp>
    </p:spTree>
    <p:extLst>
      <p:ext uri="{BB962C8B-B14F-4D97-AF65-F5344CB8AC3E}">
        <p14:creationId xmlns:p14="http://schemas.microsoft.com/office/powerpoint/2010/main" val="2764676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615D-0A67-46F0-A66A-55055D604FFA}"/>
              </a:ext>
            </a:extLst>
          </p:cNvPr>
          <p:cNvSpPr>
            <a:spLocks noGrp="1"/>
          </p:cNvSpPr>
          <p:nvPr>
            <p:ph type="title"/>
          </p:nvPr>
        </p:nvSpPr>
        <p:spPr/>
        <p:txBody>
          <a:bodyPr/>
          <a:lstStyle/>
          <a:p>
            <a:r>
              <a:rPr lang="en-GB" dirty="0"/>
              <a:t>See also the HTA Confluence pages</a:t>
            </a:r>
          </a:p>
        </p:txBody>
      </p:sp>
      <p:sp>
        <p:nvSpPr>
          <p:cNvPr id="3" name="Text Placeholder 2">
            <a:extLst>
              <a:ext uri="{FF2B5EF4-FFF2-40B4-BE49-F238E27FC236}">
                <a16:creationId xmlns:a16="http://schemas.microsoft.com/office/drawing/2014/main" id="{8376D0BF-AE75-413B-95C2-7511C49D2ECE}"/>
              </a:ext>
            </a:extLst>
          </p:cNvPr>
          <p:cNvSpPr>
            <a:spLocks noGrp="1"/>
          </p:cNvSpPr>
          <p:nvPr>
            <p:ph type="body" sz="quarter" idx="13"/>
          </p:nvPr>
        </p:nvSpPr>
        <p:spPr/>
        <p:txBody>
          <a:bodyPr/>
          <a:lstStyle/>
          <a:p>
            <a:r>
              <a:rPr lang="en-GB" dirty="0"/>
              <a:t>For basic information about external code systems for use in HL7 artefacts</a:t>
            </a:r>
          </a:p>
        </p:txBody>
      </p:sp>
      <p:sp>
        <p:nvSpPr>
          <p:cNvPr id="4" name="Footer Placeholder 3">
            <a:extLst>
              <a:ext uri="{FF2B5EF4-FFF2-40B4-BE49-F238E27FC236}">
                <a16:creationId xmlns:a16="http://schemas.microsoft.com/office/drawing/2014/main" id="{F9E121E9-2D22-4F71-811F-9D86DC47897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46FB2F2-3582-49CE-9B05-18D389A1BA17}"/>
              </a:ext>
            </a:extLst>
          </p:cNvPr>
          <p:cNvSpPr>
            <a:spLocks noGrp="1"/>
          </p:cNvSpPr>
          <p:nvPr>
            <p:ph type="sldNum" sz="quarter" idx="11"/>
          </p:nvPr>
        </p:nvSpPr>
        <p:spPr/>
        <p:txBody>
          <a:bodyPr/>
          <a:lstStyle/>
          <a:p>
            <a:fld id="{6CACE926-AEF5-4BFE-8BD7-24414108CB7B}" type="slidenum">
              <a:rPr lang="en-US" altLang="en-US" smtClean="0"/>
              <a:pPr/>
              <a:t>97</a:t>
            </a:fld>
            <a:endParaRPr lang="en-US" altLang="en-US" dirty="0"/>
          </a:p>
        </p:txBody>
      </p:sp>
    </p:spTree>
    <p:extLst>
      <p:ext uri="{BB962C8B-B14F-4D97-AF65-F5344CB8AC3E}">
        <p14:creationId xmlns:p14="http://schemas.microsoft.com/office/powerpoint/2010/main" val="36622675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5967-BEBB-45F7-89BA-238C641C17C7}"/>
              </a:ext>
            </a:extLst>
          </p:cNvPr>
          <p:cNvSpPr>
            <a:spLocks noGrp="1"/>
          </p:cNvSpPr>
          <p:nvPr>
            <p:ph type="title"/>
          </p:nvPr>
        </p:nvSpPr>
        <p:spPr/>
        <p:txBody>
          <a:bodyPr/>
          <a:lstStyle/>
          <a:p>
            <a:r>
              <a:rPr lang="en-GB" dirty="0"/>
              <a:t>Considerations for VALUE SET Definition</a:t>
            </a:r>
          </a:p>
        </p:txBody>
      </p:sp>
      <p:sp>
        <p:nvSpPr>
          <p:cNvPr id="3" name="Footer Placeholder 2">
            <a:extLst>
              <a:ext uri="{FF2B5EF4-FFF2-40B4-BE49-F238E27FC236}">
                <a16:creationId xmlns:a16="http://schemas.microsoft.com/office/drawing/2014/main" id="{4B033508-B77B-4FDD-8DD1-1C1B5CF5441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311CD069-C05C-4E5C-B429-1C83D350D8FA}"/>
              </a:ext>
            </a:extLst>
          </p:cNvPr>
          <p:cNvSpPr>
            <a:spLocks noGrp="1"/>
          </p:cNvSpPr>
          <p:nvPr>
            <p:ph type="sldNum" sz="quarter" idx="11"/>
          </p:nvPr>
        </p:nvSpPr>
        <p:spPr/>
        <p:txBody>
          <a:bodyPr/>
          <a:lstStyle/>
          <a:p>
            <a:fld id="{6CACE926-AEF5-4BFE-8BD7-24414108CB7B}" type="slidenum">
              <a:rPr lang="en-US" altLang="en-US" smtClean="0"/>
              <a:pPr/>
              <a:t>98</a:t>
            </a:fld>
            <a:endParaRPr lang="en-US" altLang="en-US" dirty="0"/>
          </a:p>
        </p:txBody>
      </p:sp>
    </p:spTree>
    <p:extLst>
      <p:ext uri="{BB962C8B-B14F-4D97-AF65-F5344CB8AC3E}">
        <p14:creationId xmlns:p14="http://schemas.microsoft.com/office/powerpoint/2010/main" val="322453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DB1-8EFB-4061-A519-E37183A5C456}"/>
              </a:ext>
            </a:extLst>
          </p:cNvPr>
          <p:cNvSpPr>
            <a:spLocks noGrp="1"/>
          </p:cNvSpPr>
          <p:nvPr>
            <p:ph type="title"/>
          </p:nvPr>
        </p:nvSpPr>
        <p:spPr/>
        <p:txBody>
          <a:bodyPr/>
          <a:lstStyle/>
          <a:p>
            <a:r>
              <a:rPr lang="en-GB" dirty="0"/>
              <a:t>Why bother with value sets?</a:t>
            </a:r>
          </a:p>
        </p:txBody>
      </p:sp>
      <p:sp>
        <p:nvSpPr>
          <p:cNvPr id="3" name="Text Placeholder 2">
            <a:extLst>
              <a:ext uri="{FF2B5EF4-FFF2-40B4-BE49-F238E27FC236}">
                <a16:creationId xmlns:a16="http://schemas.microsoft.com/office/drawing/2014/main" id="{21C23FAE-3CE7-49A1-8B52-A5C4FFA247E2}"/>
              </a:ext>
            </a:extLst>
          </p:cNvPr>
          <p:cNvSpPr>
            <a:spLocks noGrp="1"/>
          </p:cNvSpPr>
          <p:nvPr>
            <p:ph type="body" sz="quarter" idx="13"/>
          </p:nvPr>
        </p:nvSpPr>
        <p:spPr/>
        <p:txBody>
          <a:bodyPr/>
          <a:lstStyle/>
          <a:p>
            <a:r>
              <a:rPr lang="en-GB" dirty="0"/>
              <a:t>Why not just reference the code system and let the user have free choice?</a:t>
            </a:r>
          </a:p>
          <a:p>
            <a:r>
              <a:rPr lang="en-GB" dirty="0"/>
              <a:t>Sometimes, an attribute/element may need concepts from more than one code system in order to describe it</a:t>
            </a:r>
          </a:p>
          <a:p>
            <a:pPr lvl="1"/>
            <a:r>
              <a:rPr lang="en-GB" dirty="0"/>
              <a:t>A value set can draw content from more than one code system (as described in the CLD)</a:t>
            </a:r>
          </a:p>
          <a:p>
            <a:pPr lvl="1"/>
            <a:r>
              <a:rPr lang="en-GB" dirty="0"/>
              <a:t>But be very careful of content overlap</a:t>
            </a:r>
          </a:p>
          <a:p>
            <a:pPr lvl="1"/>
            <a:endParaRPr lang="en-GB" dirty="0"/>
          </a:p>
          <a:p>
            <a:endParaRPr lang="en-GB" dirty="0"/>
          </a:p>
        </p:txBody>
      </p:sp>
      <p:sp>
        <p:nvSpPr>
          <p:cNvPr id="4" name="Footer Placeholder 3">
            <a:extLst>
              <a:ext uri="{FF2B5EF4-FFF2-40B4-BE49-F238E27FC236}">
                <a16:creationId xmlns:a16="http://schemas.microsoft.com/office/drawing/2014/main" id="{CD005A0C-DBC4-4F4C-B399-58D4A56F10F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435B4AE-1C73-4BB2-8B87-E64C4A9E7724}"/>
              </a:ext>
            </a:extLst>
          </p:cNvPr>
          <p:cNvSpPr>
            <a:spLocks noGrp="1"/>
          </p:cNvSpPr>
          <p:nvPr>
            <p:ph type="sldNum" sz="quarter" idx="11"/>
          </p:nvPr>
        </p:nvSpPr>
        <p:spPr/>
        <p:txBody>
          <a:bodyPr/>
          <a:lstStyle/>
          <a:p>
            <a:fld id="{6CACE926-AEF5-4BFE-8BD7-24414108CB7B}" type="slidenum">
              <a:rPr lang="en-US" altLang="en-US" smtClean="0"/>
              <a:pPr/>
              <a:t>99</a:t>
            </a:fld>
            <a:endParaRPr lang="en-US" altLang="en-US" dirty="0"/>
          </a:p>
        </p:txBody>
      </p:sp>
    </p:spTree>
    <p:extLst>
      <p:ext uri="{BB962C8B-B14F-4D97-AF65-F5344CB8AC3E}">
        <p14:creationId xmlns:p14="http://schemas.microsoft.com/office/powerpoint/2010/main" val="14038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0D549AA3AA2D4AB9FE4A7131A82936" ma:contentTypeVersion="8" ma:contentTypeDescription="Create a new document." ma:contentTypeScope="" ma:versionID="52c0b06c5cd48607d3e8ab5eecee2f7e">
  <xsd:schema xmlns:xsd="http://www.w3.org/2001/XMLSchema" xmlns:xs="http://www.w3.org/2001/XMLSchema" xmlns:p="http://schemas.microsoft.com/office/2006/metadata/properties" xmlns:ns2="8adf55b2-e31d-42df-b888-bc8005a32aed" targetNamespace="http://schemas.microsoft.com/office/2006/metadata/properties" ma:root="true" ma:fieldsID="de027c4048af806a2759254d2ba2fd85" ns2:_="">
    <xsd:import namespace="8adf55b2-e31d-42df-b888-bc8005a32ae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df55b2-e31d-42df-b888-bc8005a32a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86D859-71DE-4A89-8FB8-D7309CF052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df55b2-e31d-42df-b888-bc8005a32a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F0CB1C-8328-4DEF-9503-892FC27A0EE8}">
  <ds:schemaRefs>
    <ds:schemaRef ds:uri="http://schemas.microsoft.com/sharepoint/v3/contenttype/forms"/>
  </ds:schemaRefs>
</ds:datastoreItem>
</file>

<file path=customXml/itemProps3.xml><?xml version="1.0" encoding="utf-8"?>
<ds:datastoreItem xmlns:ds="http://schemas.openxmlformats.org/officeDocument/2006/customXml" ds:itemID="{1774ED97-44D9-4856-BCDB-8784DA0F6639}">
  <ds:schemaRefs>
    <ds:schemaRef ds:uri="8adf55b2-e31d-42df-b888-bc8005a32ae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5886</TotalTime>
  <Words>11213</Words>
  <Application>Microsoft Office PowerPoint</Application>
  <PresentationFormat>On-screen Show (16:9)</PresentationFormat>
  <Paragraphs>896</Paragraphs>
  <Slides>108</Slides>
  <Notes>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2" baseType="lpstr">
      <vt:lpstr>Arial</vt:lpstr>
      <vt:lpstr>Calibri</vt:lpstr>
      <vt:lpstr>Office Theme</vt:lpstr>
      <vt:lpstr>Clip</vt:lpstr>
      <vt:lpstr>TERMINOLOGY FOR FHIR IMPLEMENTATION GUIDES</vt:lpstr>
      <vt:lpstr>Agenda</vt:lpstr>
      <vt:lpstr>Who am I?</vt:lpstr>
      <vt:lpstr>And who are you?</vt:lpstr>
      <vt:lpstr>Learning….</vt:lpstr>
      <vt:lpstr>Put them together:</vt:lpstr>
      <vt:lpstr>For writing FHIR IGs…</vt:lpstr>
      <vt:lpstr>Learning Objectives</vt:lpstr>
      <vt:lpstr>Not in scope….sorry!</vt:lpstr>
      <vt:lpstr>Questions?</vt:lpstr>
      <vt:lpstr>[HEALTHCARE] TERMINOLOGY          – WHY and WHAT</vt:lpstr>
      <vt:lpstr>Sharing data meaningfully:</vt:lpstr>
      <vt:lpstr>Computers are worse than humans!</vt:lpstr>
      <vt:lpstr>Why bother with terminology?</vt:lpstr>
      <vt:lpstr>Clouds and Mountains*</vt:lpstr>
      <vt:lpstr>What is Terminology?</vt:lpstr>
      <vt:lpstr>Terminology Fundamentals:</vt:lpstr>
      <vt:lpstr>A Terminology is…</vt:lpstr>
      <vt:lpstr>Is this really use Terminology?</vt:lpstr>
      <vt:lpstr>Controlled Terminology Artefacts</vt:lpstr>
      <vt:lpstr>Concept – a “unit of thought”</vt:lpstr>
      <vt:lpstr>A concept can be labelled with a code</vt:lpstr>
      <vt:lpstr>Code: Definition and Description</vt:lpstr>
      <vt:lpstr>A concept can be labelled with one or more designations</vt:lpstr>
      <vt:lpstr>A concept can be labelled with one or more symbols</vt:lpstr>
      <vt:lpstr>Designation: Definition and Description</vt:lpstr>
      <vt:lpstr>Concept representation:</vt:lpstr>
      <vt:lpstr>The basic “terminology model”:</vt:lpstr>
      <vt:lpstr>Code Systems</vt:lpstr>
      <vt:lpstr>Code System : Definition and Description</vt:lpstr>
      <vt:lpstr>Code System Properties </vt:lpstr>
      <vt:lpstr>Code system</vt:lpstr>
      <vt:lpstr>Code System Identification in FHIR</vt:lpstr>
      <vt:lpstr>Ordered List for Code system identification</vt:lpstr>
      <vt:lpstr>FHIR Code System Registry</vt:lpstr>
      <vt:lpstr>FHIR Community Code System Registry</vt:lpstr>
      <vt:lpstr>Managing Change in Code Systems</vt:lpstr>
      <vt:lpstr>Code System Versions</vt:lpstr>
      <vt:lpstr>FHIR Code System Resource (I)</vt:lpstr>
      <vt:lpstr>FHIR Code System Resource (II)</vt:lpstr>
      <vt:lpstr>Value sets:</vt:lpstr>
      <vt:lpstr>Value set use</vt:lpstr>
      <vt:lpstr>Value Set: Definition</vt:lpstr>
      <vt:lpstr>Value set content</vt:lpstr>
      <vt:lpstr>Value set definition: its metadata</vt:lpstr>
      <vt:lpstr>Value Set Type</vt:lpstr>
      <vt:lpstr>Value set definition: Content Logical Definition (CLD)</vt:lpstr>
      <vt:lpstr>Value set identification (in FHIR)</vt:lpstr>
      <vt:lpstr>The FHIR Value set resource</vt:lpstr>
      <vt:lpstr>FHIR Value set expansion</vt:lpstr>
      <vt:lpstr>USING TERMINOLOGY IN FHIR</vt:lpstr>
      <vt:lpstr>FHIR Terminology Use</vt:lpstr>
      <vt:lpstr>FHIR elements that use terminology</vt:lpstr>
      <vt:lpstr>Code</vt:lpstr>
      <vt:lpstr>Code example: Observation Status</vt:lpstr>
      <vt:lpstr>Using code…in IGs</vt:lpstr>
      <vt:lpstr>Questions to ask when using CODE:</vt:lpstr>
      <vt:lpstr>If you have concerns in using “code”?</vt:lpstr>
      <vt:lpstr>Coding</vt:lpstr>
      <vt:lpstr>Coding</vt:lpstr>
      <vt:lpstr>Coding: limitations and [no] example</vt:lpstr>
      <vt:lpstr>CodeableConcept</vt:lpstr>
      <vt:lpstr>CodeableConcept - detail</vt:lpstr>
      <vt:lpstr>Value set binding</vt:lpstr>
      <vt:lpstr>FHIR Binding strengths</vt:lpstr>
      <vt:lpstr>Binding “Rules”</vt:lpstr>
      <vt:lpstr>Binding Process/Syntax</vt:lpstr>
      <vt:lpstr>What binding should be used in IGs?</vt:lpstr>
      <vt:lpstr>FHIR Terminology Use (II)</vt:lpstr>
      <vt:lpstr>Considerations for Code system selection</vt:lpstr>
      <vt:lpstr>The “Cimino Desiderata”</vt:lpstr>
      <vt:lpstr>Content, content, content</vt:lpstr>
      <vt:lpstr>Multiple Granularities</vt:lpstr>
      <vt:lpstr>Imagine the element “family pet”</vt:lpstr>
      <vt:lpstr>Evolve Gracefully</vt:lpstr>
      <vt:lpstr>Concept orientation and formal definition</vt:lpstr>
      <vt:lpstr>Reject “NEC” (not elsewhere classified)</vt:lpstr>
      <vt:lpstr>Representation of Context</vt:lpstr>
      <vt:lpstr>Common Context Issues</vt:lpstr>
      <vt:lpstr>Context: Negation</vt:lpstr>
      <vt:lpstr>Concept permanence</vt:lpstr>
      <vt:lpstr>Non-semantic concept identifier</vt:lpstr>
      <vt:lpstr>Polyhierarchy </vt:lpstr>
      <vt:lpstr>Polyhierarchy – in value sets</vt:lpstr>
      <vt:lpstr>Implications of the Cimino Desiderata</vt:lpstr>
      <vt:lpstr>Code system compatibility to the use case</vt:lpstr>
      <vt:lpstr>Understanding a complex terminology</vt:lpstr>
      <vt:lpstr>Is the data in a code system?</vt:lpstr>
      <vt:lpstr>Describing a medicinal product: Colour</vt:lpstr>
      <vt:lpstr>Criteria to consider</vt:lpstr>
      <vt:lpstr>Using the FHIR Code System Registry</vt:lpstr>
      <vt:lpstr>Internal or external code system?</vt:lpstr>
      <vt:lpstr>Describe “diagnosis”</vt:lpstr>
      <vt:lpstr>SNOMED CT</vt:lpstr>
      <vt:lpstr>ICD 10</vt:lpstr>
      <vt:lpstr>MedDRA</vt:lpstr>
      <vt:lpstr>See also the HTA Confluence pages</vt:lpstr>
      <vt:lpstr>Considerations for VALUE SET Definition</vt:lpstr>
      <vt:lpstr>Why bother with value sets?</vt:lpstr>
      <vt:lpstr>“Allergy to/allergen”</vt:lpstr>
      <vt:lpstr>Allergy/Intolerance Resource</vt:lpstr>
      <vt:lpstr>Value sets and data analysis</vt:lpstr>
      <vt:lpstr>Data Collection:</vt:lpstr>
      <vt:lpstr>Favourite colour value sets:</vt:lpstr>
      <vt:lpstr>Value set considerations</vt:lpstr>
      <vt:lpstr>Summary and Learning Objectives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Julie Glover</cp:lastModifiedBy>
  <cp:revision>50</cp:revision>
  <dcterms:created xsi:type="dcterms:W3CDTF">2019-03-22T18:05:01Z</dcterms:created>
  <dcterms:modified xsi:type="dcterms:W3CDTF">2019-09-12T15:03:59Z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0x0101004D0D549AA3AA2D4AB9FE4A7131A82936</vt:lpwstr>
  </property>
</Properties>
</file>